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0"/>
  </p:notesMasterIdLst>
  <p:sldIdLst>
    <p:sldId id="256" r:id="rId2"/>
    <p:sldId id="257" r:id="rId3"/>
    <p:sldId id="258" r:id="rId4"/>
    <p:sldId id="259" r:id="rId5"/>
    <p:sldId id="274" r:id="rId6"/>
    <p:sldId id="261" r:id="rId7"/>
    <p:sldId id="262" r:id="rId8"/>
    <p:sldId id="275" r:id="rId9"/>
    <p:sldId id="265" r:id="rId10"/>
    <p:sldId id="264" r:id="rId11"/>
    <p:sldId id="263" r:id="rId12"/>
    <p:sldId id="267" r:id="rId13"/>
    <p:sldId id="268" r:id="rId14"/>
    <p:sldId id="266" r:id="rId15"/>
    <p:sldId id="269" r:id="rId16"/>
    <p:sldId id="270" r:id="rId17"/>
    <p:sldId id="272"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mez, Julie" initials="GJ" lastIdx="6" clrIdx="0">
    <p:extLst>
      <p:ext uri="{19B8F6BF-5375-455C-9EA6-DF929625EA0E}">
        <p15:presenceInfo xmlns:p15="http://schemas.microsoft.com/office/powerpoint/2012/main" userId="S::julie.gomez@lausd.net::dbae17ba-b66c-4220-b005-c8bb9150fd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BF947-C001-7C65-4D90-FDCA1B9DA251}" v="1549" dt="2021-02-17T22:21:30.686"/>
    <p1510:client id="{3897C969-A026-41F2-9445-5354ECB4AD60}" v="1964" dt="2021-02-08T21:41:32.987"/>
    <p1510:client id="{937630D6-B874-1BEC-28B7-64C1BF68924D}" v="15" dt="2021-02-12T16:12:31.881"/>
    <p1510:client id="{CDABE24E-BF29-AF56-7F9E-13B4B38F5F4C}" v="1546" dt="2021-02-09T18:02:28.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3" autoAdjust="0"/>
    <p:restoredTop sz="83196" autoAdjust="0"/>
  </p:normalViewPr>
  <p:slideViewPr>
    <p:cSldViewPr snapToGrid="0">
      <p:cViewPr varScale="1">
        <p:scale>
          <a:sx n="95" d="100"/>
          <a:sy n="95" d="100"/>
        </p:scale>
        <p:origin x="9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F23D0-5072-4283-AE2E-8453A2BF487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978DF5-CDF5-454D-84DA-212E01F946DF}">
      <dgm:prSet/>
      <dgm:spPr/>
      <dgm:t>
        <a:bodyPr/>
        <a:lstStyle/>
        <a:p>
          <a:r>
            <a:rPr lang="en-US"/>
            <a:t>Be able to take back anything you say?</a:t>
          </a:r>
        </a:p>
      </dgm:t>
    </dgm:pt>
    <dgm:pt modelId="{6C40A319-575B-42F0-BE0A-D90427C01151}" type="parTrans" cxnId="{1BA1A664-E537-4B76-B502-77E03424F1EE}">
      <dgm:prSet/>
      <dgm:spPr/>
      <dgm:t>
        <a:bodyPr/>
        <a:lstStyle/>
        <a:p>
          <a:endParaRPr lang="en-US"/>
        </a:p>
      </dgm:t>
    </dgm:pt>
    <dgm:pt modelId="{0B8A08FC-200D-4BC8-9656-474976D95E08}" type="sibTrans" cxnId="{1BA1A664-E537-4B76-B502-77E03424F1EE}">
      <dgm:prSet/>
      <dgm:spPr/>
      <dgm:t>
        <a:bodyPr/>
        <a:lstStyle/>
        <a:p>
          <a:endParaRPr lang="en-US"/>
        </a:p>
      </dgm:t>
    </dgm:pt>
    <dgm:pt modelId="{B6BC085D-28F4-487A-A054-EEBA6258B0AD}">
      <dgm:prSet/>
      <dgm:spPr/>
      <dgm:t>
        <a:bodyPr/>
        <a:lstStyle/>
        <a:p>
          <a:r>
            <a:rPr lang="en-US"/>
            <a:t>Hear any conversation that is about you?</a:t>
          </a:r>
        </a:p>
      </dgm:t>
    </dgm:pt>
    <dgm:pt modelId="{509827C1-6D66-4830-9D29-DDB2BCE2BDDE}" type="parTrans" cxnId="{22BCEAD0-4190-499D-9DA4-C6076184ED76}">
      <dgm:prSet/>
      <dgm:spPr/>
      <dgm:t>
        <a:bodyPr/>
        <a:lstStyle/>
        <a:p>
          <a:endParaRPr lang="en-US"/>
        </a:p>
      </dgm:t>
    </dgm:pt>
    <dgm:pt modelId="{5E82F8B9-B44C-4DE9-83FD-B4775D8829F5}" type="sibTrans" cxnId="{22BCEAD0-4190-499D-9DA4-C6076184ED76}">
      <dgm:prSet/>
      <dgm:spPr/>
      <dgm:t>
        <a:bodyPr/>
        <a:lstStyle/>
        <a:p>
          <a:endParaRPr lang="en-US"/>
        </a:p>
      </dgm:t>
    </dgm:pt>
    <dgm:pt modelId="{432FD546-4F13-43E5-9107-E59A1769CB19}" type="pres">
      <dgm:prSet presAssocID="{1CEF23D0-5072-4283-AE2E-8453A2BF487F}" presName="root" presStyleCnt="0">
        <dgm:presLayoutVars>
          <dgm:dir/>
          <dgm:resizeHandles val="exact"/>
        </dgm:presLayoutVars>
      </dgm:prSet>
      <dgm:spPr/>
    </dgm:pt>
    <dgm:pt modelId="{CB7AEE29-DCA8-48F4-AE99-B6B514DE6C2E}" type="pres">
      <dgm:prSet presAssocID="{5B978DF5-CDF5-454D-84DA-212E01F946DF}" presName="compNode" presStyleCnt="0"/>
      <dgm:spPr/>
    </dgm:pt>
    <dgm:pt modelId="{E5B8A85F-28A9-4FB7-A58F-8AC02A5AFDFE}" type="pres">
      <dgm:prSet presAssocID="{5B978DF5-CDF5-454D-84DA-212E01F946DF}" presName="bgRect" presStyleLbl="bgShp" presStyleIdx="0" presStyleCnt="2"/>
      <dgm:spPr/>
    </dgm:pt>
    <dgm:pt modelId="{3F942F70-CDA9-4623-B677-F46085F80FBA}" type="pres">
      <dgm:prSet presAssocID="{5B978DF5-CDF5-454D-84DA-212E01F946D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B0A391EA-819A-43B1-97B0-9E31254097F4}" type="pres">
      <dgm:prSet presAssocID="{5B978DF5-CDF5-454D-84DA-212E01F946DF}" presName="spaceRect" presStyleCnt="0"/>
      <dgm:spPr/>
    </dgm:pt>
    <dgm:pt modelId="{985071A8-C0C5-4EA6-8EC8-3581039810BF}" type="pres">
      <dgm:prSet presAssocID="{5B978DF5-CDF5-454D-84DA-212E01F946DF}" presName="parTx" presStyleLbl="revTx" presStyleIdx="0" presStyleCnt="2">
        <dgm:presLayoutVars>
          <dgm:chMax val="0"/>
          <dgm:chPref val="0"/>
        </dgm:presLayoutVars>
      </dgm:prSet>
      <dgm:spPr/>
    </dgm:pt>
    <dgm:pt modelId="{1356EB21-577A-42D1-AF55-7858C0FE17A2}" type="pres">
      <dgm:prSet presAssocID="{0B8A08FC-200D-4BC8-9656-474976D95E08}" presName="sibTrans" presStyleCnt="0"/>
      <dgm:spPr/>
    </dgm:pt>
    <dgm:pt modelId="{5AB7A650-27B4-4B25-814A-4901C2D1B980}" type="pres">
      <dgm:prSet presAssocID="{B6BC085D-28F4-487A-A054-EEBA6258B0AD}" presName="compNode" presStyleCnt="0"/>
      <dgm:spPr/>
    </dgm:pt>
    <dgm:pt modelId="{974665D1-B1C0-4044-A459-8BA86C058FCD}" type="pres">
      <dgm:prSet presAssocID="{B6BC085D-28F4-487A-A054-EEBA6258B0AD}" presName="bgRect" presStyleLbl="bgShp" presStyleIdx="1" presStyleCnt="2"/>
      <dgm:spPr/>
    </dgm:pt>
    <dgm:pt modelId="{4D2C5E8B-50A3-47E1-AF6A-B0D86AA519B0}" type="pres">
      <dgm:prSet presAssocID="{B6BC085D-28F4-487A-A054-EEBA6258B0A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37764CED-F017-48C8-AAC9-A1422D759917}" type="pres">
      <dgm:prSet presAssocID="{B6BC085D-28F4-487A-A054-EEBA6258B0AD}" presName="spaceRect" presStyleCnt="0"/>
      <dgm:spPr/>
    </dgm:pt>
    <dgm:pt modelId="{848E451E-90F5-45F6-92C7-305A91111018}" type="pres">
      <dgm:prSet presAssocID="{B6BC085D-28F4-487A-A054-EEBA6258B0AD}" presName="parTx" presStyleLbl="revTx" presStyleIdx="1" presStyleCnt="2">
        <dgm:presLayoutVars>
          <dgm:chMax val="0"/>
          <dgm:chPref val="0"/>
        </dgm:presLayoutVars>
      </dgm:prSet>
      <dgm:spPr/>
    </dgm:pt>
  </dgm:ptLst>
  <dgm:cxnLst>
    <dgm:cxn modelId="{CD79A111-57F1-4E37-886C-E380A7507ADE}" type="presOf" srcId="{1CEF23D0-5072-4283-AE2E-8453A2BF487F}" destId="{432FD546-4F13-43E5-9107-E59A1769CB19}" srcOrd="0" destOrd="0" presId="urn:microsoft.com/office/officeart/2018/2/layout/IconVerticalSolidList"/>
    <dgm:cxn modelId="{1BA1A664-E537-4B76-B502-77E03424F1EE}" srcId="{1CEF23D0-5072-4283-AE2E-8453A2BF487F}" destId="{5B978DF5-CDF5-454D-84DA-212E01F946DF}" srcOrd="0" destOrd="0" parTransId="{6C40A319-575B-42F0-BE0A-D90427C01151}" sibTransId="{0B8A08FC-200D-4BC8-9656-474976D95E08}"/>
    <dgm:cxn modelId="{12A861A3-5331-4932-B041-D9A8CA0780A5}" type="presOf" srcId="{5B978DF5-CDF5-454D-84DA-212E01F946DF}" destId="{985071A8-C0C5-4EA6-8EC8-3581039810BF}" srcOrd="0" destOrd="0" presId="urn:microsoft.com/office/officeart/2018/2/layout/IconVerticalSolidList"/>
    <dgm:cxn modelId="{494F13CA-16FE-4F15-9F1C-7C3BA1D50658}" type="presOf" srcId="{B6BC085D-28F4-487A-A054-EEBA6258B0AD}" destId="{848E451E-90F5-45F6-92C7-305A91111018}" srcOrd="0" destOrd="0" presId="urn:microsoft.com/office/officeart/2018/2/layout/IconVerticalSolidList"/>
    <dgm:cxn modelId="{22BCEAD0-4190-499D-9DA4-C6076184ED76}" srcId="{1CEF23D0-5072-4283-AE2E-8453A2BF487F}" destId="{B6BC085D-28F4-487A-A054-EEBA6258B0AD}" srcOrd="1" destOrd="0" parTransId="{509827C1-6D66-4830-9D29-DDB2BCE2BDDE}" sibTransId="{5E82F8B9-B44C-4DE9-83FD-B4775D8829F5}"/>
    <dgm:cxn modelId="{BC7D7225-D968-478D-9F5E-87833AB48ED2}" type="presParOf" srcId="{432FD546-4F13-43E5-9107-E59A1769CB19}" destId="{CB7AEE29-DCA8-48F4-AE99-B6B514DE6C2E}" srcOrd="0" destOrd="0" presId="urn:microsoft.com/office/officeart/2018/2/layout/IconVerticalSolidList"/>
    <dgm:cxn modelId="{92F06345-FE85-42CF-B657-DB2CD8B8CA21}" type="presParOf" srcId="{CB7AEE29-DCA8-48F4-AE99-B6B514DE6C2E}" destId="{E5B8A85F-28A9-4FB7-A58F-8AC02A5AFDFE}" srcOrd="0" destOrd="0" presId="urn:microsoft.com/office/officeart/2018/2/layout/IconVerticalSolidList"/>
    <dgm:cxn modelId="{CDB2CC06-E69C-4E23-84E9-17B0E89A4B05}" type="presParOf" srcId="{CB7AEE29-DCA8-48F4-AE99-B6B514DE6C2E}" destId="{3F942F70-CDA9-4623-B677-F46085F80FBA}" srcOrd="1" destOrd="0" presId="urn:microsoft.com/office/officeart/2018/2/layout/IconVerticalSolidList"/>
    <dgm:cxn modelId="{3F225C4F-9A63-419D-B59A-857FE655EF54}" type="presParOf" srcId="{CB7AEE29-DCA8-48F4-AE99-B6B514DE6C2E}" destId="{B0A391EA-819A-43B1-97B0-9E31254097F4}" srcOrd="2" destOrd="0" presId="urn:microsoft.com/office/officeart/2018/2/layout/IconVerticalSolidList"/>
    <dgm:cxn modelId="{9245CCF0-7EA5-4DC7-BDB9-391D14194DAE}" type="presParOf" srcId="{CB7AEE29-DCA8-48F4-AE99-B6B514DE6C2E}" destId="{985071A8-C0C5-4EA6-8EC8-3581039810BF}" srcOrd="3" destOrd="0" presId="urn:microsoft.com/office/officeart/2018/2/layout/IconVerticalSolidList"/>
    <dgm:cxn modelId="{F91CB10F-8785-44EF-99DD-614E764A5F2F}" type="presParOf" srcId="{432FD546-4F13-43E5-9107-E59A1769CB19}" destId="{1356EB21-577A-42D1-AF55-7858C0FE17A2}" srcOrd="1" destOrd="0" presId="urn:microsoft.com/office/officeart/2018/2/layout/IconVerticalSolidList"/>
    <dgm:cxn modelId="{1F2BD229-731B-427C-87C9-AF98B8A3672D}" type="presParOf" srcId="{432FD546-4F13-43E5-9107-E59A1769CB19}" destId="{5AB7A650-27B4-4B25-814A-4901C2D1B980}" srcOrd="2" destOrd="0" presId="urn:microsoft.com/office/officeart/2018/2/layout/IconVerticalSolidList"/>
    <dgm:cxn modelId="{2EB2E464-5B9A-424C-84A4-0C1E3AA7408B}" type="presParOf" srcId="{5AB7A650-27B4-4B25-814A-4901C2D1B980}" destId="{974665D1-B1C0-4044-A459-8BA86C058FCD}" srcOrd="0" destOrd="0" presId="urn:microsoft.com/office/officeart/2018/2/layout/IconVerticalSolidList"/>
    <dgm:cxn modelId="{43131079-57A8-4BDD-93BB-2C5AEE6C42E1}" type="presParOf" srcId="{5AB7A650-27B4-4B25-814A-4901C2D1B980}" destId="{4D2C5E8B-50A3-47E1-AF6A-B0D86AA519B0}" srcOrd="1" destOrd="0" presId="urn:microsoft.com/office/officeart/2018/2/layout/IconVerticalSolidList"/>
    <dgm:cxn modelId="{0AC8E3EB-9360-4004-BF8A-CD04D262157E}" type="presParOf" srcId="{5AB7A650-27B4-4B25-814A-4901C2D1B980}" destId="{37764CED-F017-48C8-AAC9-A1422D759917}" srcOrd="2" destOrd="0" presId="urn:microsoft.com/office/officeart/2018/2/layout/IconVerticalSolidList"/>
    <dgm:cxn modelId="{A25D4FE5-0E0F-4256-9D27-615481E92F51}" type="presParOf" srcId="{5AB7A650-27B4-4B25-814A-4901C2D1B980}" destId="{848E451E-90F5-45F6-92C7-305A9111101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83D8E-4171-49EE-892B-809B18F3C2ED}"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C64EB635-4701-46DE-A38E-CEC18E76812B}">
      <dgm:prSet phldrT="[Text]" phldr="0"/>
      <dgm:spPr/>
      <dgm:t>
        <a:bodyPr/>
        <a:lstStyle/>
        <a:p>
          <a:pPr rtl="0"/>
          <a:r>
            <a:rPr lang="en-US">
              <a:latin typeface="Gill Sans MT" panose="020B0502020104020203"/>
            </a:rPr>
            <a:t>Reflect on her legacy</a:t>
          </a:r>
          <a:endParaRPr lang="en-US"/>
        </a:p>
      </dgm:t>
    </dgm:pt>
    <dgm:pt modelId="{1880A3B7-B026-4314-BAC4-3958DC84381B}" type="parTrans" cxnId="{12165FDC-9DCA-4325-B509-D88F05CDFB80}">
      <dgm:prSet/>
      <dgm:spPr/>
      <dgm:t>
        <a:bodyPr/>
        <a:lstStyle/>
        <a:p>
          <a:endParaRPr lang="en-US"/>
        </a:p>
      </dgm:t>
    </dgm:pt>
    <dgm:pt modelId="{119F46F9-155E-4E22-AA27-A1379870D873}" type="sibTrans" cxnId="{12165FDC-9DCA-4325-B509-D88F05CDFB80}">
      <dgm:prSet/>
      <dgm:spPr/>
      <dgm:t>
        <a:bodyPr/>
        <a:lstStyle/>
        <a:p>
          <a:endParaRPr lang="en-US"/>
        </a:p>
      </dgm:t>
    </dgm:pt>
    <dgm:pt modelId="{949D4DF6-45FC-4C64-ABBB-22F55ED33AC6}">
      <dgm:prSet phldr="0"/>
      <dgm:spPr/>
      <dgm:t>
        <a:bodyPr/>
        <a:lstStyle/>
        <a:p>
          <a:pPr rtl="0"/>
          <a:r>
            <a:rPr lang="en-US"/>
            <a:t>Learn about Margaret Chase Smith and her political career</a:t>
          </a:r>
        </a:p>
      </dgm:t>
    </dgm:pt>
    <dgm:pt modelId="{FFC01DDF-D097-4783-A7FE-FA91F1564D29}" type="parTrans" cxnId="{E1D7727E-6EEF-4008-8A74-023A6C488BE0}">
      <dgm:prSet/>
      <dgm:spPr/>
    </dgm:pt>
    <dgm:pt modelId="{FB5C7623-FB6D-46B4-A8D7-B8F1F6277B7A}" type="sibTrans" cxnId="{E1D7727E-6EEF-4008-8A74-023A6C488BE0}">
      <dgm:prSet/>
      <dgm:spPr/>
    </dgm:pt>
    <dgm:pt modelId="{AE7EF77A-E02B-4C36-8E24-847CE4912EDD}">
      <dgm:prSet phldr="0"/>
      <dgm:spPr/>
      <dgm:t>
        <a:bodyPr/>
        <a:lstStyle/>
        <a:p>
          <a:pPr rtl="0"/>
          <a:r>
            <a:rPr lang="en-US"/>
            <a:t>Discusss the importance of</a:t>
          </a:r>
          <a:r>
            <a:rPr lang="en-US">
              <a:latin typeface="Gill Sans MT" panose="020B0502020104020203"/>
            </a:rPr>
            <a:t> her role in the women's rights movement</a:t>
          </a:r>
          <a:endParaRPr lang="en-US"/>
        </a:p>
      </dgm:t>
    </dgm:pt>
    <dgm:pt modelId="{F27EE7CE-B581-4F2A-B4E3-6D1C1C2DA648}" type="parTrans" cxnId="{1DEB0121-0EBA-4938-B981-353F291035E8}">
      <dgm:prSet/>
      <dgm:spPr/>
    </dgm:pt>
    <dgm:pt modelId="{EB68A2AF-3772-4BFA-9A9B-CAC56E62E372}" type="sibTrans" cxnId="{1DEB0121-0EBA-4938-B981-353F291035E8}">
      <dgm:prSet/>
      <dgm:spPr/>
    </dgm:pt>
    <dgm:pt modelId="{0B732C01-5A53-4D7D-93DF-F754F3B35D91}" type="pres">
      <dgm:prSet presAssocID="{97C83D8E-4171-49EE-892B-809B18F3C2ED}" presName="diagram" presStyleCnt="0">
        <dgm:presLayoutVars>
          <dgm:dir/>
          <dgm:resizeHandles val="exact"/>
        </dgm:presLayoutVars>
      </dgm:prSet>
      <dgm:spPr/>
    </dgm:pt>
    <dgm:pt modelId="{52C8BF9A-11F7-489E-90EA-6A8B022B95E4}" type="pres">
      <dgm:prSet presAssocID="{949D4DF6-45FC-4C64-ABBB-22F55ED33AC6}" presName="node" presStyleLbl="node1" presStyleIdx="0" presStyleCnt="3">
        <dgm:presLayoutVars>
          <dgm:bulletEnabled val="1"/>
        </dgm:presLayoutVars>
      </dgm:prSet>
      <dgm:spPr/>
    </dgm:pt>
    <dgm:pt modelId="{70ECDB1B-DB0D-44ED-BA97-9779ADEFB4FC}" type="pres">
      <dgm:prSet presAssocID="{FB5C7623-FB6D-46B4-A8D7-B8F1F6277B7A}" presName="sibTrans" presStyleCnt="0"/>
      <dgm:spPr/>
    </dgm:pt>
    <dgm:pt modelId="{24720123-70C4-4696-B061-0E490AD9D637}" type="pres">
      <dgm:prSet presAssocID="{AE7EF77A-E02B-4C36-8E24-847CE4912EDD}" presName="node" presStyleLbl="node1" presStyleIdx="1" presStyleCnt="3">
        <dgm:presLayoutVars>
          <dgm:bulletEnabled val="1"/>
        </dgm:presLayoutVars>
      </dgm:prSet>
      <dgm:spPr/>
    </dgm:pt>
    <dgm:pt modelId="{4F2AA007-865E-42F1-BAE9-9F9C252F3CDE}" type="pres">
      <dgm:prSet presAssocID="{EB68A2AF-3772-4BFA-9A9B-CAC56E62E372}" presName="sibTrans" presStyleCnt="0"/>
      <dgm:spPr/>
    </dgm:pt>
    <dgm:pt modelId="{A4E52A05-98E8-41DE-9B24-2411593241C0}" type="pres">
      <dgm:prSet presAssocID="{C64EB635-4701-46DE-A38E-CEC18E76812B}" presName="node" presStyleLbl="node1" presStyleIdx="2" presStyleCnt="3">
        <dgm:presLayoutVars>
          <dgm:bulletEnabled val="1"/>
        </dgm:presLayoutVars>
      </dgm:prSet>
      <dgm:spPr/>
    </dgm:pt>
  </dgm:ptLst>
  <dgm:cxnLst>
    <dgm:cxn modelId="{F8B92E07-06AA-41D5-B50A-956BD14CCFAE}" type="presOf" srcId="{949D4DF6-45FC-4C64-ABBB-22F55ED33AC6}" destId="{52C8BF9A-11F7-489E-90EA-6A8B022B95E4}" srcOrd="0" destOrd="0" presId="urn:microsoft.com/office/officeart/2005/8/layout/default"/>
    <dgm:cxn modelId="{1DEB0121-0EBA-4938-B981-353F291035E8}" srcId="{97C83D8E-4171-49EE-892B-809B18F3C2ED}" destId="{AE7EF77A-E02B-4C36-8E24-847CE4912EDD}" srcOrd="1" destOrd="0" parTransId="{F27EE7CE-B581-4F2A-B4E3-6D1C1C2DA648}" sibTransId="{EB68A2AF-3772-4BFA-9A9B-CAC56E62E372}"/>
    <dgm:cxn modelId="{9DFF7D42-BD71-441F-ADB8-0D4C0064A2AD}" type="presOf" srcId="{C64EB635-4701-46DE-A38E-CEC18E76812B}" destId="{A4E52A05-98E8-41DE-9B24-2411593241C0}" srcOrd="0" destOrd="0" presId="urn:microsoft.com/office/officeart/2005/8/layout/default"/>
    <dgm:cxn modelId="{E1D7727E-6EEF-4008-8A74-023A6C488BE0}" srcId="{97C83D8E-4171-49EE-892B-809B18F3C2ED}" destId="{949D4DF6-45FC-4C64-ABBB-22F55ED33AC6}" srcOrd="0" destOrd="0" parTransId="{FFC01DDF-D097-4783-A7FE-FA91F1564D29}" sibTransId="{FB5C7623-FB6D-46B4-A8D7-B8F1F6277B7A}"/>
    <dgm:cxn modelId="{78E6A0D7-7FEF-43F3-B977-24CCDD59A6E6}" type="presOf" srcId="{AE7EF77A-E02B-4C36-8E24-847CE4912EDD}" destId="{24720123-70C4-4696-B061-0E490AD9D637}" srcOrd="0" destOrd="0" presId="urn:microsoft.com/office/officeart/2005/8/layout/default"/>
    <dgm:cxn modelId="{12165FDC-9DCA-4325-B509-D88F05CDFB80}" srcId="{97C83D8E-4171-49EE-892B-809B18F3C2ED}" destId="{C64EB635-4701-46DE-A38E-CEC18E76812B}" srcOrd="2" destOrd="0" parTransId="{1880A3B7-B026-4314-BAC4-3958DC84381B}" sibTransId="{119F46F9-155E-4E22-AA27-A1379870D873}"/>
    <dgm:cxn modelId="{BAB19FF4-D810-4306-9AC9-F467FAC046FE}" type="presOf" srcId="{97C83D8E-4171-49EE-892B-809B18F3C2ED}" destId="{0B732C01-5A53-4D7D-93DF-F754F3B35D91}" srcOrd="0" destOrd="0" presId="urn:microsoft.com/office/officeart/2005/8/layout/default"/>
    <dgm:cxn modelId="{02AB071B-7848-498E-B0E4-210481BFB412}" type="presParOf" srcId="{0B732C01-5A53-4D7D-93DF-F754F3B35D91}" destId="{52C8BF9A-11F7-489E-90EA-6A8B022B95E4}" srcOrd="0" destOrd="0" presId="urn:microsoft.com/office/officeart/2005/8/layout/default"/>
    <dgm:cxn modelId="{AE69C11C-DED4-4E8C-B800-D411E936718F}" type="presParOf" srcId="{0B732C01-5A53-4D7D-93DF-F754F3B35D91}" destId="{70ECDB1B-DB0D-44ED-BA97-9779ADEFB4FC}" srcOrd="1" destOrd="0" presId="urn:microsoft.com/office/officeart/2005/8/layout/default"/>
    <dgm:cxn modelId="{384B1015-5020-46D3-9E2F-C002AD387887}" type="presParOf" srcId="{0B732C01-5A53-4D7D-93DF-F754F3B35D91}" destId="{24720123-70C4-4696-B061-0E490AD9D637}" srcOrd="2" destOrd="0" presId="urn:microsoft.com/office/officeart/2005/8/layout/default"/>
    <dgm:cxn modelId="{D035513F-BEB8-411B-B752-A07279A9E0B8}" type="presParOf" srcId="{0B732C01-5A53-4D7D-93DF-F754F3B35D91}" destId="{4F2AA007-865E-42F1-BAE9-9F9C252F3CDE}" srcOrd="3" destOrd="0" presId="urn:microsoft.com/office/officeart/2005/8/layout/default"/>
    <dgm:cxn modelId="{58FECD26-7ED4-4A5C-A03C-62BC4D3E4B2F}" type="presParOf" srcId="{0B732C01-5A53-4D7D-93DF-F754F3B35D91}" destId="{A4E52A05-98E8-41DE-9B24-2411593241C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8A85F-28A9-4FB7-A58F-8AC02A5AFDFE}">
      <dsp:nvSpPr>
        <dsp:cNvPr id="0" name=""/>
        <dsp:cNvSpPr/>
      </dsp:nvSpPr>
      <dsp:spPr>
        <a:xfrm>
          <a:off x="0" y="800734"/>
          <a:ext cx="5607050" cy="1478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42F70-CDA9-4623-B677-F46085F80FBA}">
      <dsp:nvSpPr>
        <dsp:cNvPr id="0" name=""/>
        <dsp:cNvSpPr/>
      </dsp:nvSpPr>
      <dsp:spPr>
        <a:xfrm>
          <a:off x="447179" y="1133347"/>
          <a:ext cx="813054" cy="8130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5071A8-C0C5-4EA6-8EC8-3581039810BF}">
      <dsp:nvSpPr>
        <dsp:cNvPr id="0" name=""/>
        <dsp:cNvSpPr/>
      </dsp:nvSpPr>
      <dsp:spPr>
        <a:xfrm>
          <a:off x="1707413" y="800734"/>
          <a:ext cx="3899636" cy="147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51" tIns="156451" rIns="156451" bIns="156451" numCol="1" spcCol="1270" anchor="ctr" anchorCtr="0">
          <a:noAutofit/>
        </a:bodyPr>
        <a:lstStyle/>
        <a:p>
          <a:pPr marL="0" lvl="0" indent="0" algn="l" defTabSz="1111250">
            <a:lnSpc>
              <a:spcPct val="90000"/>
            </a:lnSpc>
            <a:spcBef>
              <a:spcPct val="0"/>
            </a:spcBef>
            <a:spcAft>
              <a:spcPct val="35000"/>
            </a:spcAft>
            <a:buNone/>
          </a:pPr>
          <a:r>
            <a:rPr lang="en-US" sz="2500" kern="1200"/>
            <a:t>Be able to take back anything you say?</a:t>
          </a:r>
        </a:p>
      </dsp:txBody>
      <dsp:txXfrm>
        <a:off x="1707413" y="800734"/>
        <a:ext cx="3899636" cy="1478280"/>
      </dsp:txXfrm>
    </dsp:sp>
    <dsp:sp modelId="{974665D1-B1C0-4044-A459-8BA86C058FCD}">
      <dsp:nvSpPr>
        <dsp:cNvPr id="0" name=""/>
        <dsp:cNvSpPr/>
      </dsp:nvSpPr>
      <dsp:spPr>
        <a:xfrm>
          <a:off x="0" y="2648585"/>
          <a:ext cx="5607050" cy="1478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2C5E8B-50A3-47E1-AF6A-B0D86AA519B0}">
      <dsp:nvSpPr>
        <dsp:cNvPr id="0" name=""/>
        <dsp:cNvSpPr/>
      </dsp:nvSpPr>
      <dsp:spPr>
        <a:xfrm>
          <a:off x="447179" y="2981198"/>
          <a:ext cx="813054" cy="8130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8E451E-90F5-45F6-92C7-305A91111018}">
      <dsp:nvSpPr>
        <dsp:cNvPr id="0" name=""/>
        <dsp:cNvSpPr/>
      </dsp:nvSpPr>
      <dsp:spPr>
        <a:xfrm>
          <a:off x="1707413" y="2648585"/>
          <a:ext cx="3899636" cy="147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51" tIns="156451" rIns="156451" bIns="156451" numCol="1" spcCol="1270" anchor="ctr" anchorCtr="0">
          <a:noAutofit/>
        </a:bodyPr>
        <a:lstStyle/>
        <a:p>
          <a:pPr marL="0" lvl="0" indent="0" algn="l" defTabSz="1111250">
            <a:lnSpc>
              <a:spcPct val="90000"/>
            </a:lnSpc>
            <a:spcBef>
              <a:spcPct val="0"/>
            </a:spcBef>
            <a:spcAft>
              <a:spcPct val="35000"/>
            </a:spcAft>
            <a:buNone/>
          </a:pPr>
          <a:r>
            <a:rPr lang="en-US" sz="2500" kern="1200"/>
            <a:t>Hear any conversation that is about you?</a:t>
          </a:r>
        </a:p>
      </dsp:txBody>
      <dsp:txXfrm>
        <a:off x="1707413" y="2648585"/>
        <a:ext cx="3899636" cy="1478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8BF9A-11F7-489E-90EA-6A8B022B95E4}">
      <dsp:nvSpPr>
        <dsp:cNvPr id="0" name=""/>
        <dsp:cNvSpPr/>
      </dsp:nvSpPr>
      <dsp:spPr>
        <a:xfrm>
          <a:off x="0" y="826194"/>
          <a:ext cx="2415976" cy="1449585"/>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Learn about Margaret Chase Smith and her political career</a:t>
          </a:r>
        </a:p>
      </dsp:txBody>
      <dsp:txXfrm>
        <a:off x="0" y="826194"/>
        <a:ext cx="2415976" cy="1449585"/>
      </dsp:txXfrm>
    </dsp:sp>
    <dsp:sp modelId="{24720123-70C4-4696-B061-0E490AD9D637}">
      <dsp:nvSpPr>
        <dsp:cNvPr id="0" name=""/>
        <dsp:cNvSpPr/>
      </dsp:nvSpPr>
      <dsp:spPr>
        <a:xfrm>
          <a:off x="2657574" y="826194"/>
          <a:ext cx="2415976" cy="1449585"/>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Discusss the importance of</a:t>
          </a:r>
          <a:r>
            <a:rPr lang="en-US" sz="2100" kern="1200">
              <a:latin typeface="Gill Sans MT" panose="020B0502020104020203"/>
            </a:rPr>
            <a:t> her role in the women's rights movement</a:t>
          </a:r>
          <a:endParaRPr lang="en-US" sz="2100" kern="1200"/>
        </a:p>
      </dsp:txBody>
      <dsp:txXfrm>
        <a:off x="2657574" y="826194"/>
        <a:ext cx="2415976" cy="1449585"/>
      </dsp:txXfrm>
    </dsp:sp>
    <dsp:sp modelId="{A4E52A05-98E8-41DE-9B24-2411593241C0}">
      <dsp:nvSpPr>
        <dsp:cNvPr id="0" name=""/>
        <dsp:cNvSpPr/>
      </dsp:nvSpPr>
      <dsp:spPr>
        <a:xfrm>
          <a:off x="5315148" y="826194"/>
          <a:ext cx="2415976" cy="1449585"/>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Gill Sans MT" panose="020B0502020104020203"/>
            </a:rPr>
            <a:t>Reflect on her legacy</a:t>
          </a:r>
          <a:endParaRPr lang="en-US" sz="2100" kern="1200"/>
        </a:p>
      </dsp:txBody>
      <dsp:txXfrm>
        <a:off x="5315148" y="826194"/>
        <a:ext cx="2415976" cy="14495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A28A2-9528-4211-A8D9-CFB912655063}" type="datetimeFigureOut">
              <a:rPr lang="en-US"/>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57438-5E7E-4AAB-8A25-3F1D039185C9}" type="slidenum">
              <a:rPr lang="en-US"/>
              <a:t>‹#›</a:t>
            </a:fld>
            <a:endParaRPr lang="en-US"/>
          </a:p>
        </p:txBody>
      </p:sp>
    </p:spTree>
    <p:extLst>
      <p:ext uri="{BB962C8B-B14F-4D97-AF65-F5344CB8AC3E}">
        <p14:creationId xmlns:p14="http://schemas.microsoft.com/office/powerpoint/2010/main" val="206010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Teacher, thank you foro chosing this lesson to share with your students. </a:t>
            </a:r>
          </a:p>
        </p:txBody>
      </p:sp>
      <p:sp>
        <p:nvSpPr>
          <p:cNvPr id="4" name="Slide Number Placeholder 3"/>
          <p:cNvSpPr>
            <a:spLocks noGrp="1"/>
          </p:cNvSpPr>
          <p:nvPr>
            <p:ph type="sldNum" sz="quarter" idx="5"/>
          </p:nvPr>
        </p:nvSpPr>
        <p:spPr/>
        <p:txBody>
          <a:bodyPr/>
          <a:lstStyle/>
          <a:p>
            <a:fld id="{6F457438-5E7E-4AAB-8A25-3F1D039185C9}" type="slidenum">
              <a:rPr lang="en-US"/>
              <a:t>1</a:t>
            </a:fld>
            <a:endParaRPr lang="en-US"/>
          </a:p>
        </p:txBody>
      </p:sp>
    </p:spTree>
    <p:extLst>
      <p:ext uri="{BB962C8B-B14F-4D97-AF65-F5344CB8AC3E}">
        <p14:creationId xmlns:p14="http://schemas.microsoft.com/office/powerpoint/2010/main" val="306204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6F457438-5E7E-4AAB-8A25-3F1D039185C9}" type="slidenum">
              <a:rPr lang="en-US"/>
              <a:t>10</a:t>
            </a:fld>
            <a:endParaRPr lang="en-US"/>
          </a:p>
        </p:txBody>
      </p:sp>
    </p:spTree>
    <p:extLst>
      <p:ext uri="{BB962C8B-B14F-4D97-AF65-F5344CB8AC3E}">
        <p14:creationId xmlns:p14="http://schemas.microsoft.com/office/powerpoint/2010/main" val="305595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6F457438-5E7E-4AAB-8A25-3F1D039185C9}" type="slidenum">
              <a:rPr lang="en-US"/>
              <a:t>11</a:t>
            </a:fld>
            <a:endParaRPr lang="en-US"/>
          </a:p>
        </p:txBody>
      </p:sp>
    </p:spTree>
    <p:extLst>
      <p:ext uri="{BB962C8B-B14F-4D97-AF65-F5344CB8AC3E}">
        <p14:creationId xmlns:p14="http://schemas.microsoft.com/office/powerpoint/2010/main" val="1499763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Play the video for the students (3:25)</a:t>
            </a:r>
          </a:p>
          <a:p>
            <a:r>
              <a:rPr lang="en-US" dirty="0"/>
              <a:t>https://www.youtube.com/watch?v=8Bz_c5OfLmA&amp;feature=emb_title</a:t>
            </a:r>
            <a:endParaRPr lang="en-US" dirty="0">
              <a:cs typeface="Calibri"/>
            </a:endParaRPr>
          </a:p>
        </p:txBody>
      </p:sp>
      <p:sp>
        <p:nvSpPr>
          <p:cNvPr id="4" name="Slide Number Placeholder 3"/>
          <p:cNvSpPr>
            <a:spLocks noGrp="1"/>
          </p:cNvSpPr>
          <p:nvPr>
            <p:ph type="sldNum" sz="quarter" idx="5"/>
          </p:nvPr>
        </p:nvSpPr>
        <p:spPr/>
        <p:txBody>
          <a:bodyPr/>
          <a:lstStyle/>
          <a:p>
            <a:fld id="{6F457438-5E7E-4AAB-8A25-3F1D039185C9}" type="slidenum">
              <a:rPr lang="en-US"/>
              <a:t>12</a:t>
            </a:fld>
            <a:endParaRPr lang="en-US"/>
          </a:p>
        </p:txBody>
      </p:sp>
    </p:spTree>
    <p:extLst>
      <p:ext uri="{BB962C8B-B14F-4D97-AF65-F5344CB8AC3E}">
        <p14:creationId xmlns:p14="http://schemas.microsoft.com/office/powerpoint/2010/main" val="203772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engage in the reflection question</a:t>
            </a:r>
          </a:p>
        </p:txBody>
      </p:sp>
      <p:sp>
        <p:nvSpPr>
          <p:cNvPr id="4" name="Slide Number Placeholder 3"/>
          <p:cNvSpPr>
            <a:spLocks noGrp="1"/>
          </p:cNvSpPr>
          <p:nvPr>
            <p:ph type="sldNum" sz="quarter" idx="5"/>
          </p:nvPr>
        </p:nvSpPr>
        <p:spPr/>
        <p:txBody>
          <a:bodyPr/>
          <a:lstStyle/>
          <a:p>
            <a:fld id="{6F457438-5E7E-4AAB-8A25-3F1D039185C9}" type="slidenum">
              <a:rPr lang="en-US"/>
              <a:t>13</a:t>
            </a:fld>
            <a:endParaRPr lang="en-US"/>
          </a:p>
        </p:txBody>
      </p:sp>
    </p:spTree>
    <p:extLst>
      <p:ext uri="{BB962C8B-B14F-4D97-AF65-F5344CB8AC3E}">
        <p14:creationId xmlns:p14="http://schemas.microsoft.com/office/powerpoint/2010/main" val="2468718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6F457438-5E7E-4AAB-8A25-3F1D039185C9}" type="slidenum">
              <a:rPr lang="en-US"/>
              <a:t>14</a:t>
            </a:fld>
            <a:endParaRPr lang="en-US"/>
          </a:p>
        </p:txBody>
      </p:sp>
    </p:spTree>
    <p:extLst>
      <p:ext uri="{BB962C8B-B14F-4D97-AF65-F5344CB8AC3E}">
        <p14:creationId xmlns:p14="http://schemas.microsoft.com/office/powerpoint/2010/main" val="146001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engage in the refflection question.</a:t>
            </a:r>
          </a:p>
        </p:txBody>
      </p:sp>
      <p:sp>
        <p:nvSpPr>
          <p:cNvPr id="4" name="Slide Number Placeholder 3"/>
          <p:cNvSpPr>
            <a:spLocks noGrp="1"/>
          </p:cNvSpPr>
          <p:nvPr>
            <p:ph type="sldNum" sz="quarter" idx="5"/>
          </p:nvPr>
        </p:nvSpPr>
        <p:spPr/>
        <p:txBody>
          <a:bodyPr/>
          <a:lstStyle/>
          <a:p>
            <a:fld id="{6F457438-5E7E-4AAB-8A25-3F1D039185C9}" type="slidenum">
              <a:rPr lang="en-US"/>
              <a:t>15</a:t>
            </a:fld>
            <a:endParaRPr lang="en-US"/>
          </a:p>
        </p:txBody>
      </p:sp>
    </p:spTree>
    <p:extLst>
      <p:ext uri="{BB962C8B-B14F-4D97-AF65-F5344CB8AC3E}">
        <p14:creationId xmlns:p14="http://schemas.microsoft.com/office/powerpoint/2010/main" val="127580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egnage in the check out. </a:t>
            </a:r>
          </a:p>
        </p:txBody>
      </p:sp>
      <p:sp>
        <p:nvSpPr>
          <p:cNvPr id="4" name="Slide Number Placeholder 3"/>
          <p:cNvSpPr>
            <a:spLocks noGrp="1"/>
          </p:cNvSpPr>
          <p:nvPr>
            <p:ph type="sldNum" sz="quarter" idx="5"/>
          </p:nvPr>
        </p:nvSpPr>
        <p:spPr/>
        <p:txBody>
          <a:bodyPr/>
          <a:lstStyle/>
          <a:p>
            <a:fld id="{6F457438-5E7E-4AAB-8A25-3F1D039185C9}" type="slidenum">
              <a:rPr lang="en-US"/>
              <a:t>16</a:t>
            </a:fld>
            <a:endParaRPr lang="en-US"/>
          </a:p>
        </p:txBody>
      </p:sp>
    </p:spTree>
    <p:extLst>
      <p:ext uri="{BB962C8B-B14F-4D97-AF65-F5344CB8AC3E}">
        <p14:creationId xmlns:p14="http://schemas.microsoft.com/office/powerpoint/2010/main" val="3096906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complete a brief feedback survey by scanning the QR code or using the link below </a:t>
            </a:r>
          </a:p>
          <a:p>
            <a:endParaRPr lang="en-US" dirty="0"/>
          </a:p>
          <a:p>
            <a:r>
              <a:rPr lang="en-US" dirty="0"/>
              <a:t>https://forms.office.com/r/i9UqyyxzTT</a:t>
            </a:r>
          </a:p>
        </p:txBody>
      </p:sp>
      <p:sp>
        <p:nvSpPr>
          <p:cNvPr id="4" name="Slide Number Placeholder 3"/>
          <p:cNvSpPr>
            <a:spLocks noGrp="1"/>
          </p:cNvSpPr>
          <p:nvPr>
            <p:ph type="sldNum" sz="quarter" idx="5"/>
          </p:nvPr>
        </p:nvSpPr>
        <p:spPr/>
        <p:txBody>
          <a:bodyPr/>
          <a:lstStyle/>
          <a:p>
            <a:fld id="{6F457438-5E7E-4AAB-8A25-3F1D039185C9}" type="slidenum">
              <a:rPr lang="en-US" smtClean="0"/>
              <a:t>18</a:t>
            </a:fld>
            <a:endParaRPr lang="en-US"/>
          </a:p>
        </p:txBody>
      </p:sp>
    </p:spTree>
    <p:extLst>
      <p:ext uri="{BB962C8B-B14F-4D97-AF65-F5344CB8AC3E}">
        <p14:creationId xmlns:p14="http://schemas.microsoft.com/office/powerpoint/2010/main" val="242491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Engage the students in the check in question. </a:t>
            </a:r>
          </a:p>
        </p:txBody>
      </p:sp>
      <p:sp>
        <p:nvSpPr>
          <p:cNvPr id="4" name="Slide Number Placeholder 3"/>
          <p:cNvSpPr>
            <a:spLocks noGrp="1"/>
          </p:cNvSpPr>
          <p:nvPr>
            <p:ph type="sldNum" sz="quarter" idx="5"/>
          </p:nvPr>
        </p:nvSpPr>
        <p:spPr/>
        <p:txBody>
          <a:bodyPr/>
          <a:lstStyle/>
          <a:p>
            <a:fld id="{6F457438-5E7E-4AAB-8A25-3F1D039185C9}" type="slidenum">
              <a:rPr lang="en-US"/>
              <a:t>2</a:t>
            </a:fld>
            <a:endParaRPr lang="en-US"/>
          </a:p>
        </p:txBody>
      </p:sp>
    </p:spTree>
    <p:extLst>
      <p:ext uri="{BB962C8B-B14F-4D97-AF65-F5344CB8AC3E}">
        <p14:creationId xmlns:p14="http://schemas.microsoft.com/office/powerpoint/2010/main" val="384220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a:t>
            </a:r>
          </a:p>
        </p:txBody>
      </p:sp>
      <p:sp>
        <p:nvSpPr>
          <p:cNvPr id="4" name="Slide Number Placeholder 3"/>
          <p:cNvSpPr>
            <a:spLocks noGrp="1"/>
          </p:cNvSpPr>
          <p:nvPr>
            <p:ph type="sldNum" sz="quarter" idx="5"/>
          </p:nvPr>
        </p:nvSpPr>
        <p:spPr/>
        <p:txBody>
          <a:bodyPr/>
          <a:lstStyle/>
          <a:p>
            <a:fld id="{6F457438-5E7E-4AAB-8A25-3F1D039185C9}" type="slidenum">
              <a:rPr lang="en-US"/>
              <a:t>3</a:t>
            </a:fld>
            <a:endParaRPr lang="en-US"/>
          </a:p>
        </p:txBody>
      </p:sp>
    </p:spTree>
    <p:extLst>
      <p:ext uri="{BB962C8B-B14F-4D97-AF65-F5344CB8AC3E}">
        <p14:creationId xmlns:p14="http://schemas.microsoft.com/office/powerpoint/2010/main" val="238617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a:t>
            </a:r>
          </a:p>
        </p:txBody>
      </p:sp>
      <p:sp>
        <p:nvSpPr>
          <p:cNvPr id="4" name="Slide Number Placeholder 3"/>
          <p:cNvSpPr>
            <a:spLocks noGrp="1"/>
          </p:cNvSpPr>
          <p:nvPr>
            <p:ph type="sldNum" sz="quarter" idx="5"/>
          </p:nvPr>
        </p:nvSpPr>
        <p:spPr/>
        <p:txBody>
          <a:bodyPr/>
          <a:lstStyle/>
          <a:p>
            <a:fld id="{6F457438-5E7E-4AAB-8A25-3F1D039185C9}" type="slidenum">
              <a:rPr lang="en-US"/>
              <a:t>4</a:t>
            </a:fld>
            <a:endParaRPr lang="en-US"/>
          </a:p>
        </p:txBody>
      </p:sp>
    </p:spTree>
    <p:extLst>
      <p:ext uri="{BB962C8B-B14F-4D97-AF65-F5344CB8AC3E}">
        <p14:creationId xmlns:p14="http://schemas.microsoft.com/office/powerpoint/2010/main" val="302033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engage in this reflection question. </a:t>
            </a:r>
          </a:p>
        </p:txBody>
      </p:sp>
      <p:sp>
        <p:nvSpPr>
          <p:cNvPr id="4" name="Slide Number Placeholder 3"/>
          <p:cNvSpPr>
            <a:spLocks noGrp="1"/>
          </p:cNvSpPr>
          <p:nvPr>
            <p:ph type="sldNum" sz="quarter" idx="5"/>
          </p:nvPr>
        </p:nvSpPr>
        <p:spPr/>
        <p:txBody>
          <a:bodyPr/>
          <a:lstStyle/>
          <a:p>
            <a:fld id="{6F457438-5E7E-4AAB-8A25-3F1D039185C9}" type="slidenum">
              <a:rPr lang="en-US"/>
              <a:t>5</a:t>
            </a:fld>
            <a:endParaRPr lang="en-US"/>
          </a:p>
        </p:txBody>
      </p:sp>
    </p:spTree>
    <p:extLst>
      <p:ext uri="{BB962C8B-B14F-4D97-AF65-F5344CB8AC3E}">
        <p14:creationId xmlns:p14="http://schemas.microsoft.com/office/powerpoint/2010/main" val="133737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a:t>
            </a:r>
          </a:p>
        </p:txBody>
      </p:sp>
      <p:sp>
        <p:nvSpPr>
          <p:cNvPr id="4" name="Slide Number Placeholder 3"/>
          <p:cNvSpPr>
            <a:spLocks noGrp="1"/>
          </p:cNvSpPr>
          <p:nvPr>
            <p:ph type="sldNum" sz="quarter" idx="5"/>
          </p:nvPr>
        </p:nvSpPr>
        <p:spPr/>
        <p:txBody>
          <a:bodyPr/>
          <a:lstStyle/>
          <a:p>
            <a:fld id="{6F457438-5E7E-4AAB-8A25-3F1D039185C9}" type="slidenum">
              <a:rPr lang="en-US"/>
              <a:t>6</a:t>
            </a:fld>
            <a:endParaRPr lang="en-US"/>
          </a:p>
        </p:txBody>
      </p:sp>
    </p:spTree>
    <p:extLst>
      <p:ext uri="{BB962C8B-B14F-4D97-AF65-F5344CB8AC3E}">
        <p14:creationId xmlns:p14="http://schemas.microsoft.com/office/powerpoint/2010/main" val="227606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6F457438-5E7E-4AAB-8A25-3F1D039185C9}" type="slidenum">
              <a:rPr lang="en-US"/>
              <a:t>7</a:t>
            </a:fld>
            <a:endParaRPr lang="en-US"/>
          </a:p>
        </p:txBody>
      </p:sp>
    </p:spTree>
    <p:extLst>
      <p:ext uri="{BB962C8B-B14F-4D97-AF65-F5344CB8AC3E}">
        <p14:creationId xmlns:p14="http://schemas.microsoft.com/office/powerpoint/2010/main" val="45393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engage in the reflection question. </a:t>
            </a:r>
          </a:p>
        </p:txBody>
      </p:sp>
      <p:sp>
        <p:nvSpPr>
          <p:cNvPr id="4" name="Slide Number Placeholder 3"/>
          <p:cNvSpPr>
            <a:spLocks noGrp="1"/>
          </p:cNvSpPr>
          <p:nvPr>
            <p:ph type="sldNum" sz="quarter" idx="5"/>
          </p:nvPr>
        </p:nvSpPr>
        <p:spPr/>
        <p:txBody>
          <a:bodyPr/>
          <a:lstStyle/>
          <a:p>
            <a:fld id="{6F457438-5E7E-4AAB-8A25-3F1D039185C9}" type="slidenum">
              <a:rPr lang="en-US"/>
              <a:t>8</a:t>
            </a:fld>
            <a:endParaRPr lang="en-US"/>
          </a:p>
        </p:txBody>
      </p:sp>
    </p:spTree>
    <p:extLst>
      <p:ext uri="{BB962C8B-B14F-4D97-AF65-F5344CB8AC3E}">
        <p14:creationId xmlns:p14="http://schemas.microsoft.com/office/powerpoint/2010/main" val="1022330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aloud for the students. </a:t>
            </a:r>
          </a:p>
          <a:p>
            <a:endParaRPr lang="en-US" dirty="0">
              <a:cs typeface="Calibri"/>
            </a:endParaRPr>
          </a:p>
        </p:txBody>
      </p:sp>
      <p:sp>
        <p:nvSpPr>
          <p:cNvPr id="4" name="Slide Number Placeholder 3"/>
          <p:cNvSpPr>
            <a:spLocks noGrp="1"/>
          </p:cNvSpPr>
          <p:nvPr>
            <p:ph type="sldNum" sz="quarter" idx="5"/>
          </p:nvPr>
        </p:nvSpPr>
        <p:spPr/>
        <p:txBody>
          <a:bodyPr/>
          <a:lstStyle/>
          <a:p>
            <a:fld id="{6F457438-5E7E-4AAB-8A25-3F1D039185C9}" type="slidenum">
              <a:rPr lang="en-US"/>
              <a:t>9</a:t>
            </a:fld>
            <a:endParaRPr lang="en-US"/>
          </a:p>
        </p:txBody>
      </p:sp>
    </p:spTree>
    <p:extLst>
      <p:ext uri="{BB962C8B-B14F-4D97-AF65-F5344CB8AC3E}">
        <p14:creationId xmlns:p14="http://schemas.microsoft.com/office/powerpoint/2010/main" val="96919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7/25/2022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7/25/2022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7/25/2022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7/25/2022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8Bz_c5OfLmA?feature=oembed"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49"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81580" y="744965"/>
            <a:ext cx="6493539" cy="3287699"/>
          </a:xfrm>
          <a:noFill/>
          <a:ln>
            <a:solidFill>
              <a:schemeClr val="bg1"/>
            </a:solidFill>
          </a:ln>
        </p:spPr>
        <p:txBody>
          <a:bodyPr>
            <a:normAutofit/>
          </a:bodyPr>
          <a:lstStyle/>
          <a:p>
            <a:r>
              <a:rPr lang="en-US" sz="7200">
                <a:solidFill>
                  <a:schemeClr val="bg1"/>
                </a:solidFill>
              </a:rPr>
              <a:t>Margaret chase smith</a:t>
            </a:r>
          </a:p>
        </p:txBody>
      </p:sp>
      <p:sp>
        <p:nvSpPr>
          <p:cNvPr id="3" name="Subtitle 2"/>
          <p:cNvSpPr>
            <a:spLocks noGrp="1"/>
          </p:cNvSpPr>
          <p:nvPr>
            <p:ph type="subTitle" idx="1"/>
          </p:nvPr>
        </p:nvSpPr>
        <p:spPr>
          <a:xfrm>
            <a:off x="790511" y="4183819"/>
            <a:ext cx="5911155" cy="2527037"/>
          </a:xfrm>
        </p:spPr>
        <p:txBody>
          <a:bodyPr vert="horz" lIns="91440" tIns="45720" rIns="91440" bIns="45720" rtlCol="0" anchor="t">
            <a:normAutofit/>
          </a:bodyPr>
          <a:lstStyle/>
          <a:p>
            <a:pPr>
              <a:lnSpc>
                <a:spcPct val="90000"/>
              </a:lnSpc>
            </a:pPr>
            <a:r>
              <a:rPr lang="en-US" sz="2800" b="1" dirty="0">
                <a:solidFill>
                  <a:schemeClr val="bg1"/>
                </a:solidFill>
              </a:rPr>
              <a:t>Stories of Excellence</a:t>
            </a:r>
            <a:endParaRPr lang="en-US" sz="2800" dirty="0">
              <a:solidFill>
                <a:schemeClr val="bg1"/>
              </a:solidFill>
            </a:endParaRPr>
          </a:p>
          <a:p>
            <a:pPr>
              <a:lnSpc>
                <a:spcPct val="90000"/>
              </a:lnSpc>
            </a:pPr>
            <a:endParaRPr lang="en-US" b="1" dirty="0">
              <a:solidFill>
                <a:schemeClr val="bg1"/>
              </a:solidFill>
            </a:endParaRPr>
          </a:p>
          <a:p>
            <a:pPr>
              <a:lnSpc>
                <a:spcPct val="90000"/>
              </a:lnSpc>
            </a:pPr>
            <a:endParaRPr lang="en-US" b="1" dirty="0">
              <a:solidFill>
                <a:schemeClr val="bg1"/>
              </a:solidFill>
            </a:endParaRPr>
          </a:p>
          <a:p>
            <a:pPr>
              <a:lnSpc>
                <a:spcPct val="90000"/>
              </a:lnSpc>
            </a:pPr>
            <a:r>
              <a:rPr lang="en-US" sz="1600" dirty="0">
                <a:solidFill>
                  <a:schemeClr val="bg1"/>
                </a:solidFill>
              </a:rPr>
              <a:t>Student Health &amp; Human Services</a:t>
            </a:r>
          </a:p>
          <a:p>
            <a:pPr>
              <a:lnSpc>
                <a:spcPct val="90000"/>
              </a:lnSpc>
            </a:pPr>
            <a:r>
              <a:rPr lang="en-US" sz="1600" dirty="0">
                <a:solidFill>
                  <a:schemeClr val="bg1"/>
                </a:solidFill>
              </a:rPr>
              <a:t>Office of Human Relations, Diversity &amp; Equity</a:t>
            </a:r>
          </a:p>
          <a:p>
            <a:pPr>
              <a:lnSpc>
                <a:spcPct val="90000"/>
              </a:lnSpc>
            </a:pPr>
            <a:r>
              <a:rPr lang="en-US" sz="1600" dirty="0">
                <a:solidFill>
                  <a:schemeClr val="bg1"/>
                </a:solidFill>
              </a:rPr>
              <a:t>July 2022</a:t>
            </a:r>
          </a:p>
        </p:txBody>
      </p:sp>
      <p:pic>
        <p:nvPicPr>
          <p:cNvPr id="4" name="Picture 4" descr="A picture containing text&#10;&#10;Description automatically generated">
            <a:extLst>
              <a:ext uri="{FF2B5EF4-FFF2-40B4-BE49-F238E27FC236}">
                <a16:creationId xmlns:a16="http://schemas.microsoft.com/office/drawing/2014/main" id="{31CC4072-6EFE-47CF-87DC-97E0E1C00F5C}"/>
              </a:ext>
            </a:extLst>
          </p:cNvPr>
          <p:cNvPicPr>
            <a:picLocks noChangeAspect="1"/>
          </p:cNvPicPr>
          <p:nvPr/>
        </p:nvPicPr>
        <p:blipFill>
          <a:blip r:embed="rId3"/>
          <a:stretch>
            <a:fillRect/>
          </a:stretch>
        </p:blipFill>
        <p:spPr>
          <a:xfrm>
            <a:off x="8129008" y="748168"/>
            <a:ext cx="3419524" cy="5200796"/>
          </a:xfrm>
          <a:prstGeom prst="rect">
            <a:avLst/>
          </a:prstGeom>
        </p:spPr>
      </p:pic>
    </p:spTree>
    <p:extLst>
      <p:ext uri="{BB962C8B-B14F-4D97-AF65-F5344CB8AC3E}">
        <p14:creationId xmlns:p14="http://schemas.microsoft.com/office/powerpoint/2010/main" val="119444022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3EE4E4-4F6E-4D0C-8241-7422485C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F96D6-78B7-424E-AC71-F93AD2753CB2}"/>
              </a:ext>
            </a:extLst>
          </p:cNvPr>
          <p:cNvSpPr>
            <a:spLocks noGrp="1"/>
          </p:cNvSpPr>
          <p:nvPr>
            <p:ph type="title"/>
          </p:nvPr>
        </p:nvSpPr>
        <p:spPr>
          <a:xfrm>
            <a:off x="6923757" y="1290025"/>
            <a:ext cx="4475892" cy="1188720"/>
          </a:xfrm>
          <a:solidFill>
            <a:srgbClr val="FFFFFF"/>
          </a:solidFill>
          <a:ln>
            <a:solidFill>
              <a:srgbClr val="404040"/>
            </a:solidFill>
          </a:ln>
        </p:spPr>
        <p:txBody>
          <a:bodyPr>
            <a:normAutofit/>
          </a:bodyPr>
          <a:lstStyle/>
          <a:p>
            <a:r>
              <a:rPr lang="en-US" sz="1500"/>
              <a:t>First woman to serve in both the house of representatives and the senate</a:t>
            </a:r>
          </a:p>
        </p:txBody>
      </p:sp>
      <p:sp>
        <p:nvSpPr>
          <p:cNvPr id="19" name="Rectangle 18">
            <a:extLst>
              <a:ext uri="{FF2B5EF4-FFF2-40B4-BE49-F238E27FC236}">
                <a16:creationId xmlns:a16="http://schemas.microsoft.com/office/drawing/2014/main" id="{39CDFF21-67C6-4C4C-9A1C-C7726D3D3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a:extLst>
              <a:ext uri="{FF2B5EF4-FFF2-40B4-BE49-F238E27FC236}">
                <a16:creationId xmlns:a16="http://schemas.microsoft.com/office/drawing/2014/main" id="{E98F8D60-BC6F-4B41-9481-5F49C96A1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F2F9A0A-BE73-4B40-B643-40F873C9A954}"/>
              </a:ext>
            </a:extLst>
          </p:cNvPr>
          <p:cNvPicPr>
            <a:picLocks noChangeAspect="1"/>
          </p:cNvPicPr>
          <p:nvPr/>
        </p:nvPicPr>
        <p:blipFill>
          <a:blip r:embed="rId3"/>
          <a:stretch>
            <a:fillRect/>
          </a:stretch>
        </p:blipFill>
        <p:spPr>
          <a:xfrm>
            <a:off x="988626" y="1653633"/>
            <a:ext cx="4159568" cy="3234063"/>
          </a:xfrm>
          <a:prstGeom prst="rect">
            <a:avLst/>
          </a:prstGeom>
        </p:spPr>
      </p:pic>
      <p:sp>
        <p:nvSpPr>
          <p:cNvPr id="3" name="Content Placeholder 2">
            <a:extLst>
              <a:ext uri="{FF2B5EF4-FFF2-40B4-BE49-F238E27FC236}">
                <a16:creationId xmlns:a16="http://schemas.microsoft.com/office/drawing/2014/main" id="{3A835917-9DB5-4093-9213-35ECD1906C2C}"/>
              </a:ext>
            </a:extLst>
          </p:cNvPr>
          <p:cNvSpPr>
            <a:spLocks noGrp="1"/>
          </p:cNvSpPr>
          <p:nvPr>
            <p:ph idx="1"/>
          </p:nvPr>
        </p:nvSpPr>
        <p:spPr>
          <a:xfrm>
            <a:off x="6923757" y="2858703"/>
            <a:ext cx="4475892" cy="3042547"/>
          </a:xfrm>
        </p:spPr>
        <p:txBody>
          <a:bodyPr vert="horz" lIns="91440" tIns="45720" rIns="91440" bIns="45720" rtlCol="0">
            <a:normAutofit/>
          </a:bodyPr>
          <a:lstStyle/>
          <a:p>
            <a:r>
              <a:rPr lang="en-US">
                <a:solidFill>
                  <a:srgbClr val="FFFFFF"/>
                </a:solidFill>
                <a:ea typeface="+mn-lt"/>
                <a:cs typeface="+mn-lt"/>
              </a:rPr>
              <a:t>In 1948 Margaret ran to become a senator of the state of Maine.  </a:t>
            </a:r>
            <a:endParaRPr lang="en-US">
              <a:solidFill>
                <a:srgbClr val="FFFFFF"/>
              </a:solidFill>
            </a:endParaRPr>
          </a:p>
          <a:p>
            <a:endParaRPr lang="en-US">
              <a:solidFill>
                <a:srgbClr val="FFFFFF"/>
              </a:solidFill>
              <a:ea typeface="+mn-lt"/>
              <a:cs typeface="+mn-lt"/>
            </a:endParaRPr>
          </a:p>
          <a:p>
            <a:r>
              <a:rPr lang="en-US">
                <a:solidFill>
                  <a:srgbClr val="FFFFFF"/>
                </a:solidFill>
                <a:ea typeface="+mn-lt"/>
                <a:cs typeface="+mn-lt"/>
              </a:rPr>
              <a:t>After winning the election, she became the first woman to represent Maine in the Senate, and the first woman to serve in both houses of Congress.</a:t>
            </a:r>
            <a:endParaRPr lang="en-US" baseline="30000">
              <a:solidFill>
                <a:srgbClr val="FFFFFF"/>
              </a:solidFill>
            </a:endParaRPr>
          </a:p>
        </p:txBody>
      </p:sp>
    </p:spTree>
    <p:extLst>
      <p:ext uri="{BB962C8B-B14F-4D97-AF65-F5344CB8AC3E}">
        <p14:creationId xmlns:p14="http://schemas.microsoft.com/office/powerpoint/2010/main" val="418201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3674-9FF8-4CA2-9802-E4DE57997CAC}"/>
              </a:ext>
            </a:extLst>
          </p:cNvPr>
          <p:cNvSpPr>
            <a:spLocks noGrp="1"/>
          </p:cNvSpPr>
          <p:nvPr>
            <p:ph type="title"/>
          </p:nvPr>
        </p:nvSpPr>
        <p:spPr>
          <a:xfrm>
            <a:off x="5445496" y="978776"/>
            <a:ext cx="5925310" cy="1174991"/>
          </a:xfrm>
        </p:spPr>
        <p:txBody>
          <a:bodyPr>
            <a:normAutofit/>
          </a:bodyPr>
          <a:lstStyle/>
          <a:p>
            <a:r>
              <a:rPr lang="en-US" sz="2400"/>
              <a:t>Time in the senate</a:t>
            </a:r>
          </a:p>
        </p:txBody>
      </p:sp>
      <p:pic>
        <p:nvPicPr>
          <p:cNvPr id="2050" name="Picture 2" descr="U.S. Senate: Margaret Chase Smith">
            <a:extLst>
              <a:ext uri="{FF2B5EF4-FFF2-40B4-BE49-F238E27FC236}">
                <a16:creationId xmlns:a16="http://schemas.microsoft.com/office/drawing/2014/main" id="{43D2A7E5-36B2-23CF-B47F-394C5A1EBF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7"/>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FFA034B-03AA-4C32-8526-841A4BFB66EB}"/>
              </a:ext>
            </a:extLst>
          </p:cNvPr>
          <p:cNvSpPr>
            <a:spLocks noGrp="1"/>
          </p:cNvSpPr>
          <p:nvPr>
            <p:ph idx="1"/>
          </p:nvPr>
        </p:nvSpPr>
        <p:spPr>
          <a:xfrm>
            <a:off x="5445496" y="2640692"/>
            <a:ext cx="5925310" cy="3255252"/>
          </a:xfrm>
        </p:spPr>
        <p:txBody>
          <a:bodyPr vert="horz" lIns="91440" tIns="45720" rIns="91440" bIns="45720" rtlCol="0">
            <a:normAutofit/>
          </a:bodyPr>
          <a:lstStyle/>
          <a:p>
            <a:r>
              <a:rPr lang="en-US">
                <a:ea typeface="+mn-lt"/>
                <a:cs typeface="+mn-lt"/>
              </a:rPr>
              <a:t>Margaret gained national attention when she became the first member of Congress to condemn the anti-Communist witch hunt led by her fellow Republican Senator, Joseph McCarthy of Wisconsin.</a:t>
            </a:r>
            <a:endParaRPr lang="en-US"/>
          </a:p>
          <a:p>
            <a:endParaRPr lang="en-US">
              <a:ea typeface="+mn-lt"/>
              <a:cs typeface="+mn-lt"/>
            </a:endParaRPr>
          </a:p>
          <a:p>
            <a:r>
              <a:rPr lang="en-US">
                <a:ea typeface="+mn-lt"/>
                <a:cs typeface="+mn-lt"/>
              </a:rPr>
              <a:t>On June 1, 1950, Smith delivered a fifteen-minute speech on the Senate floor, known as the "Declaration of Conscience," where she defended every American's "right to criticize ... right to hold unpopular beliefs ... right to protest; the right of independent thought."</a:t>
            </a:r>
            <a:endParaRPr lang="en-US"/>
          </a:p>
          <a:p>
            <a:endParaRPr lang="en-US">
              <a:ea typeface="+mn-lt"/>
              <a:cs typeface="+mn-lt"/>
            </a:endParaRPr>
          </a:p>
          <a:p>
            <a:endParaRPr lang="en-US"/>
          </a:p>
          <a:p>
            <a:endParaRPr lang="en-US"/>
          </a:p>
          <a:p>
            <a:endParaRPr lang="en-US"/>
          </a:p>
        </p:txBody>
      </p:sp>
    </p:spTree>
    <p:extLst>
      <p:ext uri="{BB962C8B-B14F-4D97-AF65-F5344CB8AC3E}">
        <p14:creationId xmlns:p14="http://schemas.microsoft.com/office/powerpoint/2010/main" val="168439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BB28C-E5E0-4697-B40B-B7A55CD76C31}"/>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200" dirty="0"/>
              <a:t>Speeches of freedom: </a:t>
            </a:r>
            <a:r>
              <a:rPr lang="en-US" sz="2200" dirty="0" err="1"/>
              <a:t>margaret</a:t>
            </a:r>
            <a:r>
              <a:rPr lang="en-US" sz="2200" dirty="0"/>
              <a:t> chase smith</a:t>
            </a:r>
          </a:p>
        </p:txBody>
      </p:sp>
      <p:pic>
        <p:nvPicPr>
          <p:cNvPr id="4" name="Picture 4">
            <a:hlinkClick r:id="" action="ppaction://media"/>
            <a:extLst>
              <a:ext uri="{FF2B5EF4-FFF2-40B4-BE49-F238E27FC236}">
                <a16:creationId xmlns:a16="http://schemas.microsoft.com/office/drawing/2014/main" id="{894F903D-07E6-41FC-8E4A-0E5B39BAB666}"/>
              </a:ext>
            </a:extLst>
          </p:cNvPr>
          <p:cNvPicPr>
            <a:picLocks noGrp="1" noRot="1" noChangeAspect="1"/>
          </p:cNvPicPr>
          <p:nvPr>
            <p:ph idx="1"/>
            <a:videoFile r:link="rId1"/>
          </p:nvPr>
        </p:nvPicPr>
        <p:blipFill>
          <a:blip r:embed="rId4"/>
          <a:stretch>
            <a:fillRect/>
          </a:stretch>
        </p:blipFill>
        <p:spPr>
          <a:xfrm>
            <a:off x="5294376" y="925068"/>
            <a:ext cx="6257544" cy="4693158"/>
          </a:xfrm>
          <a:prstGeom prst="rect">
            <a:avLst/>
          </a:prstGeom>
        </p:spPr>
      </p:pic>
    </p:spTree>
    <p:extLst>
      <p:ext uri="{BB962C8B-B14F-4D97-AF65-F5344CB8AC3E}">
        <p14:creationId xmlns:p14="http://schemas.microsoft.com/office/powerpoint/2010/main" val="109259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19A8A-5F90-43AA-8CE4-A6577E89E8E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Time to share</a:t>
            </a:r>
          </a:p>
        </p:txBody>
      </p:sp>
      <p:sp>
        <p:nvSpPr>
          <p:cNvPr id="3" name="Content Placeholder 2">
            <a:extLst>
              <a:ext uri="{FF2B5EF4-FFF2-40B4-BE49-F238E27FC236}">
                <a16:creationId xmlns:a16="http://schemas.microsoft.com/office/drawing/2014/main" id="{9E203435-1FC8-4443-B998-95AD7428E8D1}"/>
              </a:ext>
            </a:extLst>
          </p:cNvPr>
          <p:cNvSpPr>
            <a:spLocks noGrp="1"/>
          </p:cNvSpPr>
          <p:nvPr>
            <p:ph idx="1"/>
          </p:nvPr>
        </p:nvSpPr>
        <p:spPr>
          <a:xfrm>
            <a:off x="5591695" y="1402080"/>
            <a:ext cx="5320696" cy="4053840"/>
          </a:xfrm>
        </p:spPr>
        <p:txBody>
          <a:bodyPr vert="horz" lIns="91440" tIns="45720" rIns="91440" bIns="45720" rtlCol="0" anchor="ctr">
            <a:normAutofit/>
          </a:bodyPr>
          <a:lstStyle/>
          <a:p>
            <a:r>
              <a:rPr lang="en-US"/>
              <a:t>In Margaret Chase Smith's famouse speech, "Declaration of Conscience" she speaks about not acting as a Republican or a Democrat, but as Americans with the "right to criticize ... right to hold unpopular beliefs ... right to protest... the right of independent thought."</a:t>
            </a:r>
            <a:endParaRPr lang="en-US">
              <a:ea typeface="+mn-lt"/>
              <a:cs typeface="+mn-lt"/>
            </a:endParaRPr>
          </a:p>
          <a:p>
            <a:endParaRPr lang="en-US" dirty="0"/>
          </a:p>
          <a:p>
            <a:r>
              <a:rPr lang="en-US"/>
              <a:t>Do you think her stance remains relevant today? Why or why not?</a:t>
            </a:r>
            <a:endParaRPr lang="en-US" dirty="0"/>
          </a:p>
          <a:p>
            <a:endParaRPr lang="en-US" dirty="0"/>
          </a:p>
        </p:txBody>
      </p:sp>
    </p:spTree>
    <p:extLst>
      <p:ext uri="{BB962C8B-B14F-4D97-AF65-F5344CB8AC3E}">
        <p14:creationId xmlns:p14="http://schemas.microsoft.com/office/powerpoint/2010/main" val="687737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0E5BE4-E9C9-48E8-ADF3-D9BD200C6098}"/>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The 1964 presidential campaign</a:t>
            </a:r>
          </a:p>
        </p:txBody>
      </p:sp>
      <p:sp>
        <p:nvSpPr>
          <p:cNvPr id="3" name="Content Placeholder 2">
            <a:extLst>
              <a:ext uri="{FF2B5EF4-FFF2-40B4-BE49-F238E27FC236}">
                <a16:creationId xmlns:a16="http://schemas.microsoft.com/office/drawing/2014/main" id="{6CAD5480-6C08-472E-93FB-57499BEA2E96}"/>
              </a:ext>
            </a:extLst>
          </p:cNvPr>
          <p:cNvSpPr>
            <a:spLocks noGrp="1"/>
          </p:cNvSpPr>
          <p:nvPr>
            <p:ph idx="1"/>
          </p:nvPr>
        </p:nvSpPr>
        <p:spPr>
          <a:xfrm>
            <a:off x="341644" y="2489613"/>
            <a:ext cx="3937104" cy="3993754"/>
          </a:xfrm>
        </p:spPr>
        <p:txBody>
          <a:bodyPr vert="horz" lIns="91440" tIns="45720" rIns="91440" bIns="45720" rtlCol="0">
            <a:normAutofit lnSpcReduction="10000"/>
          </a:bodyPr>
          <a:lstStyle/>
          <a:p>
            <a:pPr>
              <a:lnSpc>
                <a:spcPct val="90000"/>
              </a:lnSpc>
            </a:pPr>
            <a:r>
              <a:rPr lang="en-US" sz="1600" dirty="0">
                <a:solidFill>
                  <a:schemeClr val="bg1"/>
                </a:solidFill>
                <a:ea typeface="+mn-lt"/>
                <a:cs typeface="+mn-lt"/>
              </a:rPr>
              <a:t>On January 27, 1964, Margaret announced her candidacy for President of the United States.</a:t>
            </a:r>
          </a:p>
          <a:p>
            <a:pPr>
              <a:lnSpc>
                <a:spcPct val="90000"/>
              </a:lnSpc>
            </a:pPr>
            <a:endParaRPr lang="en-US" sz="1600" dirty="0">
              <a:solidFill>
                <a:schemeClr val="bg1"/>
              </a:solidFill>
              <a:ea typeface="+mn-lt"/>
              <a:cs typeface="+mn-lt"/>
            </a:endParaRPr>
          </a:p>
          <a:p>
            <a:pPr>
              <a:lnSpc>
                <a:spcPct val="90000"/>
              </a:lnSpc>
            </a:pPr>
            <a:r>
              <a:rPr lang="en-US" sz="1600" dirty="0">
                <a:solidFill>
                  <a:schemeClr val="bg1"/>
                </a:solidFill>
                <a:ea typeface="+mn-lt"/>
                <a:cs typeface="+mn-lt"/>
              </a:rPr>
              <a:t>In 1964, she became the first woman to have her name placed in nomination for the presidency at a major political party's convention.</a:t>
            </a:r>
          </a:p>
          <a:p>
            <a:pPr>
              <a:lnSpc>
                <a:spcPct val="90000"/>
              </a:lnSpc>
            </a:pPr>
            <a:endParaRPr lang="en-US" sz="1600" dirty="0">
              <a:solidFill>
                <a:schemeClr val="bg1"/>
              </a:solidFill>
              <a:ea typeface="+mn-lt"/>
              <a:cs typeface="+mn-lt"/>
            </a:endParaRPr>
          </a:p>
          <a:p>
            <a:pPr>
              <a:lnSpc>
                <a:spcPct val="90000"/>
              </a:lnSpc>
            </a:pPr>
            <a:r>
              <a:rPr lang="en-US" sz="1600" dirty="0">
                <a:solidFill>
                  <a:schemeClr val="bg1"/>
                </a:solidFill>
                <a:ea typeface="+mn-lt"/>
                <a:cs typeface="+mn-lt"/>
              </a:rPr>
              <a:t>She declared, "I have few illusions and no money, but I'm staying for the finish. When people keep telling you, you can't do a thing, you kind of like to try."</a:t>
            </a:r>
          </a:p>
          <a:p>
            <a:pPr>
              <a:lnSpc>
                <a:spcPct val="90000"/>
              </a:lnSpc>
            </a:pPr>
            <a:endParaRPr lang="en-US" sz="1600" dirty="0">
              <a:solidFill>
                <a:schemeClr val="bg1"/>
              </a:solidFill>
            </a:endParaRPr>
          </a:p>
          <a:p>
            <a:pPr>
              <a:lnSpc>
                <a:spcPct val="90000"/>
              </a:lnSpc>
            </a:pPr>
            <a:r>
              <a:rPr lang="en-US" sz="1600" dirty="0">
                <a:solidFill>
                  <a:schemeClr val="bg1"/>
                </a:solidFill>
              </a:rPr>
              <a:t>Smith lost every single primary election</a:t>
            </a:r>
          </a:p>
        </p:txBody>
      </p:sp>
      <p:pic>
        <p:nvPicPr>
          <p:cNvPr id="3074" name="Picture 2" descr="Who Was Margaret Chase Smith? - Margaret Chase Smith Policy Center -  University of Maine">
            <a:extLst>
              <a:ext uri="{FF2B5EF4-FFF2-40B4-BE49-F238E27FC236}">
                <a16:creationId xmlns:a16="http://schemas.microsoft.com/office/drawing/2014/main" id="{56238699-E8E2-5697-09EF-3428CB3703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986071"/>
            <a:ext cx="6250769" cy="472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1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B88E9-A332-4067-A4DD-F1C0897869EF}"/>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Time to share</a:t>
            </a:r>
          </a:p>
        </p:txBody>
      </p:sp>
      <p:sp>
        <p:nvSpPr>
          <p:cNvPr id="3" name="Content Placeholder 2">
            <a:extLst>
              <a:ext uri="{FF2B5EF4-FFF2-40B4-BE49-F238E27FC236}">
                <a16:creationId xmlns:a16="http://schemas.microsoft.com/office/drawing/2014/main" id="{125D428D-48FF-4C4E-A191-169E17BFDC4D}"/>
              </a:ext>
            </a:extLst>
          </p:cNvPr>
          <p:cNvSpPr>
            <a:spLocks noGrp="1"/>
          </p:cNvSpPr>
          <p:nvPr>
            <p:ph idx="1"/>
          </p:nvPr>
        </p:nvSpPr>
        <p:spPr>
          <a:xfrm>
            <a:off x="5665437" y="1586435"/>
            <a:ext cx="5320696" cy="5159969"/>
          </a:xfrm>
        </p:spPr>
        <p:txBody>
          <a:bodyPr vert="horz" lIns="91440" tIns="45720" rIns="91440" bIns="45720" rtlCol="0" anchor="ctr">
            <a:normAutofit/>
          </a:bodyPr>
          <a:lstStyle/>
          <a:p>
            <a:r>
              <a:rPr lang="en-US" sz="2000"/>
              <a:t>Margaret Chase Smith was the first woman to serve in both houses. She was known for breaking ranks with her Repulican party. She even ran for President, all the while knowing that she would not win, but she ran on principle alone. She did what she felt was right, rather than what was popular. </a:t>
            </a:r>
            <a:endParaRPr lang="en-US" sz="2000" dirty="0"/>
          </a:p>
          <a:p>
            <a:endParaRPr lang="en-US" sz="2000" dirty="0"/>
          </a:p>
          <a:p>
            <a:r>
              <a:rPr lang="en-US" sz="2000"/>
              <a:t>Has there ever been a time when you did what was right rather than what was popular or what others wanted you to do? </a:t>
            </a:r>
            <a:endParaRPr lang="en-US" sz="2000" dirty="0"/>
          </a:p>
          <a:p>
            <a:endParaRPr lang="en-US" sz="2000" dirty="0"/>
          </a:p>
          <a:p>
            <a:r>
              <a:rPr lang="en-US" sz="2000"/>
              <a:t>How did it work out? </a:t>
            </a:r>
            <a:endParaRPr lang="en-US" sz="20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8979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24D8-3CF1-4ECC-835B-E020077B4A55}"/>
              </a:ext>
            </a:extLst>
          </p:cNvPr>
          <p:cNvSpPr>
            <a:spLocks noGrp="1"/>
          </p:cNvSpPr>
          <p:nvPr>
            <p:ph type="title"/>
          </p:nvPr>
        </p:nvSpPr>
        <p:spPr>
          <a:xfrm>
            <a:off x="804672" y="2386744"/>
            <a:ext cx="4486656" cy="1645920"/>
          </a:xfrm>
        </p:spPr>
        <p:txBody>
          <a:bodyPr vert="horz" lIns="274320" tIns="182880" rIns="274320" bIns="182880" rtlCol="0" anchor="ctr" anchorCtr="1">
            <a:normAutofit/>
          </a:bodyPr>
          <a:lstStyle/>
          <a:p>
            <a:r>
              <a:rPr lang="en-US" sz="3200"/>
              <a:t>Which is better?</a:t>
            </a:r>
          </a:p>
        </p:txBody>
      </p:sp>
      <p:sp>
        <p:nvSpPr>
          <p:cNvPr id="10" name="Rectangle 9">
            <a:extLst>
              <a:ext uri="{FF2B5EF4-FFF2-40B4-BE49-F238E27FC236}">
                <a16:creationId xmlns:a16="http://schemas.microsoft.com/office/drawing/2014/main" id="{2F0F143B-3981-4FC2-BB15-0C5867633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Logo, company name&#10;&#10;Description automatically generated">
            <a:extLst>
              <a:ext uri="{FF2B5EF4-FFF2-40B4-BE49-F238E27FC236}">
                <a16:creationId xmlns:a16="http://schemas.microsoft.com/office/drawing/2014/main" id="{9C38C213-DD4F-4BDD-9A65-5F71A2670C2A}"/>
              </a:ext>
            </a:extLst>
          </p:cNvPr>
          <p:cNvPicPr>
            <a:picLocks noChangeAspect="1"/>
          </p:cNvPicPr>
          <p:nvPr/>
        </p:nvPicPr>
        <p:blipFill>
          <a:blip r:embed="rId3"/>
          <a:stretch>
            <a:fillRect/>
          </a:stretch>
        </p:blipFill>
        <p:spPr>
          <a:xfrm>
            <a:off x="7474451" y="640080"/>
            <a:ext cx="3336047" cy="2544223"/>
          </a:xfrm>
          <a:prstGeom prst="rect">
            <a:avLst/>
          </a:prstGeom>
        </p:spPr>
      </p:pic>
      <p:pic>
        <p:nvPicPr>
          <p:cNvPr id="4" name="Picture 4" descr="Logo&#10;&#10;Description automatically generated">
            <a:extLst>
              <a:ext uri="{FF2B5EF4-FFF2-40B4-BE49-F238E27FC236}">
                <a16:creationId xmlns:a16="http://schemas.microsoft.com/office/drawing/2014/main" id="{A2C214FB-3A04-407B-AEBA-EB38C1BC0405}"/>
              </a:ext>
            </a:extLst>
          </p:cNvPr>
          <p:cNvPicPr>
            <a:picLocks noGrp="1" noChangeAspect="1"/>
          </p:cNvPicPr>
          <p:nvPr>
            <p:ph idx="1"/>
          </p:nvPr>
        </p:nvPicPr>
        <p:blipFill>
          <a:blip r:embed="rId4"/>
          <a:stretch>
            <a:fillRect/>
          </a:stretch>
        </p:blipFill>
        <p:spPr>
          <a:xfrm>
            <a:off x="7242587" y="3671316"/>
            <a:ext cx="3799776" cy="2338324"/>
          </a:xfrm>
          <a:prstGeom prst="rect">
            <a:avLst/>
          </a:prstGeom>
        </p:spPr>
      </p:pic>
    </p:spTree>
    <p:extLst>
      <p:ext uri="{BB962C8B-B14F-4D97-AF65-F5344CB8AC3E}">
        <p14:creationId xmlns:p14="http://schemas.microsoft.com/office/powerpoint/2010/main" val="360730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A051-2184-4F66-9ACC-C591DE4EC265}"/>
              </a:ext>
            </a:extLst>
          </p:cNvPr>
          <p:cNvSpPr>
            <a:spLocks noGrp="1"/>
          </p:cNvSpPr>
          <p:nvPr>
            <p:ph type="title"/>
          </p:nvPr>
        </p:nvSpPr>
        <p:spPr>
          <a:xfrm>
            <a:off x="8787865" y="2921173"/>
            <a:ext cx="2745667" cy="1015663"/>
          </a:xfrm>
        </p:spPr>
        <p:txBody>
          <a:bodyPr vert="horz" lIns="182880" tIns="182880" rIns="182880" bIns="182880" rtlCol="0" anchor="ctr">
            <a:normAutofit/>
          </a:bodyPr>
          <a:lstStyle/>
          <a:p>
            <a:r>
              <a:rPr lang="en-US" sz="1600"/>
              <a:t>Human Relations, Diversity &amp; Equity</a:t>
            </a:r>
          </a:p>
        </p:txBody>
      </p:sp>
      <p:sp>
        <p:nvSpPr>
          <p:cNvPr id="19" name="Rectangle 18">
            <a:extLst>
              <a:ext uri="{FF2B5EF4-FFF2-40B4-BE49-F238E27FC236}">
                <a16:creationId xmlns:a16="http://schemas.microsoft.com/office/drawing/2014/main" id="{B8AFBB67-2575-4F5A-96CF-CD2EB02A1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F42BCB-E2FD-DEE3-E795-C52B6F564FC9}"/>
              </a:ext>
            </a:extLst>
          </p:cNvPr>
          <p:cNvPicPr>
            <a:picLocks noChangeAspect="1"/>
          </p:cNvPicPr>
          <p:nvPr/>
        </p:nvPicPr>
        <p:blipFill>
          <a:blip r:embed="rId2"/>
          <a:stretch>
            <a:fillRect/>
          </a:stretch>
        </p:blipFill>
        <p:spPr>
          <a:xfrm>
            <a:off x="1700224" y="640080"/>
            <a:ext cx="4763135" cy="5263134"/>
          </a:xfrm>
          <a:prstGeom prst="rect">
            <a:avLst/>
          </a:prstGeom>
        </p:spPr>
      </p:pic>
    </p:spTree>
    <p:extLst>
      <p:ext uri="{BB962C8B-B14F-4D97-AF65-F5344CB8AC3E}">
        <p14:creationId xmlns:p14="http://schemas.microsoft.com/office/powerpoint/2010/main" val="123923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748F9-4F72-4D80-A5E5-F9808B6F4E26}"/>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Teacher Feedback</a:t>
            </a:r>
          </a:p>
        </p:txBody>
      </p:sp>
      <p:pic>
        <p:nvPicPr>
          <p:cNvPr id="4098" name="Picture 2" descr="QRCode for HRDE Advisory Lesson Feedback Survey">
            <a:extLst>
              <a:ext uri="{FF2B5EF4-FFF2-40B4-BE49-F238E27FC236}">
                <a16:creationId xmlns:a16="http://schemas.microsoft.com/office/drawing/2014/main" id="{495A1A65-5E64-19AC-4B0A-E918F1E030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791581" y="640080"/>
            <a:ext cx="5263134" cy="526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2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3F6D2-3645-44C2-9A7E-1A0149AB70DE}"/>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Would you rather...</a:t>
            </a:r>
          </a:p>
        </p:txBody>
      </p:sp>
      <p:graphicFrame>
        <p:nvGraphicFramePr>
          <p:cNvPr id="5" name="Content Placeholder 2">
            <a:extLst>
              <a:ext uri="{FF2B5EF4-FFF2-40B4-BE49-F238E27FC236}">
                <a16:creationId xmlns:a16="http://schemas.microsoft.com/office/drawing/2014/main" id="{E50C2FC8-A26E-4D57-8C9A-FC72360F28BD}"/>
              </a:ext>
            </a:extLst>
          </p:cNvPr>
          <p:cNvGraphicFramePr>
            <a:graphicFrameLocks noGrp="1"/>
          </p:cNvGraphicFramePr>
          <p:nvPr>
            <p:ph idx="1"/>
            <p:extLst>
              <p:ext uri="{D42A27DB-BD31-4B8C-83A1-F6EECF244321}">
                <p14:modId xmlns:p14="http://schemas.microsoft.com/office/powerpoint/2010/main" val="1702190975"/>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701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00FF-4AAC-43C3-B42B-6542454DB1F9}"/>
              </a:ext>
            </a:extLst>
          </p:cNvPr>
          <p:cNvSpPr>
            <a:spLocks noGrp="1"/>
          </p:cNvSpPr>
          <p:nvPr>
            <p:ph type="title"/>
          </p:nvPr>
        </p:nvSpPr>
        <p:spPr>
          <a:xfrm>
            <a:off x="2231136" y="964692"/>
            <a:ext cx="7729728" cy="1188720"/>
          </a:xfrm>
          <a:solidFill>
            <a:srgbClr val="FFFFFF">
              <a:alpha val="80000"/>
            </a:srgbClr>
          </a:solidFill>
        </p:spPr>
        <p:txBody>
          <a:bodyPr>
            <a:normAutofit/>
          </a:bodyPr>
          <a:lstStyle/>
          <a:p>
            <a:r>
              <a:rPr lang="en-US" dirty="0"/>
              <a:t>objectives</a:t>
            </a:r>
          </a:p>
        </p:txBody>
      </p:sp>
      <p:graphicFrame>
        <p:nvGraphicFramePr>
          <p:cNvPr id="4" name="Diagram 4">
            <a:extLst>
              <a:ext uri="{FF2B5EF4-FFF2-40B4-BE49-F238E27FC236}">
                <a16:creationId xmlns:a16="http://schemas.microsoft.com/office/drawing/2014/main" id="{8BC600E1-16C3-4314-A0EF-5BC8011E81DB}"/>
              </a:ext>
            </a:extLst>
          </p:cNvPr>
          <p:cNvGraphicFramePr>
            <a:graphicFrameLocks noGrp="1"/>
          </p:cNvGraphicFramePr>
          <p:nvPr>
            <p:ph idx="1"/>
            <p:extLst>
              <p:ext uri="{D42A27DB-BD31-4B8C-83A1-F6EECF244321}">
                <p14:modId xmlns:p14="http://schemas.microsoft.com/office/powerpoint/2010/main" val="2151332842"/>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827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E70035-2E4E-4F9F-A4A6-77B0B9FB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lumMod val="75000"/>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bg2">
                  <a:lumMod val="60000"/>
                  <a:lumOff val="40000"/>
                </a:schemeClr>
              </a:solidFill>
            </a:endParaRPr>
          </a:p>
        </p:txBody>
      </p:sp>
      <p:sp>
        <p:nvSpPr>
          <p:cNvPr id="19" name="Rectangle 18">
            <a:extLst>
              <a:ext uri="{FF2B5EF4-FFF2-40B4-BE49-F238E27FC236}">
                <a16:creationId xmlns:a16="http://schemas.microsoft.com/office/drawing/2014/main" id="{48FDCBF5-07B8-49C5-BD1E-0DD5E1DB2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1075334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6D930-C6CA-494C-813D-31F55D2230FF}"/>
              </a:ext>
            </a:extLst>
          </p:cNvPr>
          <p:cNvSpPr>
            <a:spLocks noGrp="1"/>
          </p:cNvSpPr>
          <p:nvPr>
            <p:ph type="title"/>
          </p:nvPr>
        </p:nvSpPr>
        <p:spPr>
          <a:xfrm>
            <a:off x="6735899" y="1059838"/>
            <a:ext cx="4812634" cy="4738324"/>
          </a:xfrm>
          <a:prstGeom prst="ellipse">
            <a:avLst/>
          </a:prstGeom>
          <a:noFill/>
          <a:ln>
            <a:noFill/>
          </a:ln>
        </p:spPr>
        <p:txBody>
          <a:bodyPr>
            <a:normAutofit/>
          </a:bodyPr>
          <a:lstStyle/>
          <a:p>
            <a:r>
              <a:rPr lang="en-US" sz="4800">
                <a:solidFill>
                  <a:schemeClr val="bg1">
                    <a:lumMod val="85000"/>
                    <a:lumOff val="15000"/>
                  </a:schemeClr>
                </a:solidFill>
              </a:rPr>
              <a:t>The early years</a:t>
            </a:r>
          </a:p>
        </p:txBody>
      </p:sp>
      <p:sp useBgFill="1">
        <p:nvSpPr>
          <p:cNvPr id="21" name="Rectangle 20">
            <a:extLst>
              <a:ext uri="{FF2B5EF4-FFF2-40B4-BE49-F238E27FC236}">
                <a16:creationId xmlns:a16="http://schemas.microsoft.com/office/drawing/2014/main" id="{4EFB64A5-5FD5-4748-BC76-137C0DEB6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60F524-656A-474A-BFB4-884C2B24C961}"/>
              </a:ext>
            </a:extLst>
          </p:cNvPr>
          <p:cNvSpPr>
            <a:spLocks noGrp="1"/>
          </p:cNvSpPr>
          <p:nvPr>
            <p:ph idx="1"/>
          </p:nvPr>
        </p:nvSpPr>
        <p:spPr>
          <a:xfrm>
            <a:off x="1921256" y="731520"/>
            <a:ext cx="3701710" cy="5394962"/>
          </a:xfrm>
        </p:spPr>
        <p:txBody>
          <a:bodyPr vert="horz" lIns="91440" tIns="45720" rIns="91440" bIns="45720" rtlCol="0" anchor="ctr">
            <a:normAutofit/>
          </a:bodyPr>
          <a:lstStyle/>
          <a:p>
            <a:r>
              <a:rPr lang="en-US">
                <a:solidFill>
                  <a:schemeClr val="tx1"/>
                </a:solidFill>
              </a:rPr>
              <a:t>Margaret was born in Maine in December 1897.  </a:t>
            </a:r>
          </a:p>
          <a:p>
            <a:endParaRPr lang="en-US" dirty="0">
              <a:solidFill>
                <a:schemeClr val="tx1"/>
              </a:solidFill>
            </a:endParaRPr>
          </a:p>
          <a:p>
            <a:r>
              <a:rPr lang="en-US">
                <a:solidFill>
                  <a:schemeClr val="tx1"/>
                </a:solidFill>
              </a:rPr>
              <a:t>Her father was a </a:t>
            </a:r>
            <a:r>
              <a:rPr lang="en-US" dirty="0">
                <a:solidFill>
                  <a:schemeClr val="tx1"/>
                </a:solidFill>
              </a:rPr>
              <a:t>barber and her mother worked as a waitress, a store clerk, and a factory worker.</a:t>
            </a:r>
            <a:endParaRPr lang="en-US">
              <a:solidFill>
                <a:schemeClr val="tx1"/>
              </a:solidFill>
            </a:endParaRPr>
          </a:p>
          <a:p>
            <a:endParaRPr lang="en-US">
              <a:solidFill>
                <a:schemeClr val="tx1"/>
              </a:solidFill>
            </a:endParaRPr>
          </a:p>
          <a:p>
            <a:r>
              <a:rPr lang="en-US" dirty="0">
                <a:solidFill>
                  <a:schemeClr val="tx1"/>
                </a:solidFill>
              </a:rPr>
              <a:t>Margaret started working at the age of 12 and even bought herself a life insurance policy</a:t>
            </a:r>
          </a:p>
          <a:p>
            <a:endParaRPr lang="en-US">
              <a:solidFill>
                <a:schemeClr val="tx1"/>
              </a:solidFill>
            </a:endParaRPr>
          </a:p>
        </p:txBody>
      </p:sp>
    </p:spTree>
    <p:extLst>
      <p:ext uri="{BB962C8B-B14F-4D97-AF65-F5344CB8AC3E}">
        <p14:creationId xmlns:p14="http://schemas.microsoft.com/office/powerpoint/2010/main" val="30114220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B88E9-A332-4067-A4DD-F1C0897869EF}"/>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Time to share</a:t>
            </a:r>
          </a:p>
        </p:txBody>
      </p:sp>
      <p:sp>
        <p:nvSpPr>
          <p:cNvPr id="3" name="Content Placeholder 2">
            <a:extLst>
              <a:ext uri="{FF2B5EF4-FFF2-40B4-BE49-F238E27FC236}">
                <a16:creationId xmlns:a16="http://schemas.microsoft.com/office/drawing/2014/main" id="{125D428D-48FF-4C4E-A191-169E17BFDC4D}"/>
              </a:ext>
            </a:extLst>
          </p:cNvPr>
          <p:cNvSpPr>
            <a:spLocks noGrp="1"/>
          </p:cNvSpPr>
          <p:nvPr>
            <p:ph idx="1"/>
          </p:nvPr>
        </p:nvSpPr>
        <p:spPr>
          <a:xfrm>
            <a:off x="5591695" y="1402080"/>
            <a:ext cx="5574052" cy="4053840"/>
          </a:xfrm>
        </p:spPr>
        <p:txBody>
          <a:bodyPr vert="horz" lIns="91440" tIns="45720" rIns="91440" bIns="45720" rtlCol="0" anchor="ctr">
            <a:normAutofit/>
          </a:bodyPr>
          <a:lstStyle/>
          <a:p>
            <a:r>
              <a:rPr lang="en-US" dirty="0"/>
              <a:t>Margaret Chase Smith began working at the age of 12. </a:t>
            </a:r>
          </a:p>
          <a:p>
            <a:endParaRPr lang="en-US" dirty="0"/>
          </a:p>
          <a:p>
            <a:r>
              <a:rPr lang="en-US" dirty="0"/>
              <a:t>Did you start working around that age?  Do you know anyone who did? </a:t>
            </a:r>
          </a:p>
          <a:p>
            <a:endParaRPr lang="en-US" dirty="0"/>
          </a:p>
          <a:p>
            <a:endParaRPr lang="en-US" dirty="0"/>
          </a:p>
        </p:txBody>
      </p:sp>
    </p:spTree>
    <p:extLst>
      <p:ext uri="{BB962C8B-B14F-4D97-AF65-F5344CB8AC3E}">
        <p14:creationId xmlns:p14="http://schemas.microsoft.com/office/powerpoint/2010/main" val="401493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62BD-8E56-4D0E-A448-DB558A9CDD08}"/>
              </a:ext>
            </a:extLst>
          </p:cNvPr>
          <p:cNvSpPr>
            <a:spLocks noGrp="1"/>
          </p:cNvSpPr>
          <p:nvPr>
            <p:ph type="title"/>
          </p:nvPr>
        </p:nvSpPr>
        <p:spPr>
          <a:xfrm>
            <a:off x="804672" y="978776"/>
            <a:ext cx="5925310" cy="1174991"/>
          </a:xfrm>
          <a:prstGeom prst="ellipse">
            <a:avLst/>
          </a:prstGeom>
        </p:spPr>
        <p:txBody>
          <a:bodyPr>
            <a:normAutofit/>
          </a:bodyPr>
          <a:lstStyle/>
          <a:p>
            <a:r>
              <a:rPr lang="en-US" sz="2400"/>
              <a:t>Working Woman</a:t>
            </a:r>
          </a:p>
        </p:txBody>
      </p:sp>
      <p:sp>
        <p:nvSpPr>
          <p:cNvPr id="3" name="Content Placeholder 2">
            <a:extLst>
              <a:ext uri="{FF2B5EF4-FFF2-40B4-BE49-F238E27FC236}">
                <a16:creationId xmlns:a16="http://schemas.microsoft.com/office/drawing/2014/main" id="{4DCBD536-10A5-4DFE-A33C-D02410922E34}"/>
              </a:ext>
            </a:extLst>
          </p:cNvPr>
          <p:cNvSpPr>
            <a:spLocks noGrp="1"/>
          </p:cNvSpPr>
          <p:nvPr>
            <p:ph idx="1"/>
          </p:nvPr>
        </p:nvSpPr>
        <p:spPr>
          <a:xfrm>
            <a:off x="804672" y="2640692"/>
            <a:ext cx="5925310" cy="3255252"/>
          </a:xfrm>
        </p:spPr>
        <p:txBody>
          <a:bodyPr vert="horz" lIns="91440" tIns="45720" rIns="91440" bIns="45720" rtlCol="0">
            <a:normAutofit/>
          </a:bodyPr>
          <a:lstStyle/>
          <a:p>
            <a:pPr marL="285750" indent="-285750">
              <a:lnSpc>
                <a:spcPct val="90000"/>
              </a:lnSpc>
            </a:pPr>
            <a:r>
              <a:rPr lang="en-US" sz="1400">
                <a:ea typeface="+mn-lt"/>
                <a:cs typeface="+mn-lt"/>
              </a:rPr>
              <a:t>From the time Margaret graduated from high school she worked at various jobs and took on many leadership roles. </a:t>
            </a:r>
          </a:p>
          <a:p>
            <a:pPr marL="285750" indent="-285750">
              <a:lnSpc>
                <a:spcPct val="90000"/>
              </a:lnSpc>
            </a:pPr>
            <a:endParaRPr lang="en-US" sz="1400">
              <a:ea typeface="+mn-lt"/>
              <a:cs typeface="+mn-lt"/>
            </a:endParaRPr>
          </a:p>
          <a:p>
            <a:pPr>
              <a:lnSpc>
                <a:spcPct val="90000"/>
              </a:lnSpc>
            </a:pPr>
            <a:r>
              <a:rPr lang="en-US" sz="1400">
                <a:ea typeface="+mn-lt"/>
                <a:cs typeface="+mn-lt"/>
              </a:rPr>
              <a:t>When she was 33 years old, Margaret married Clyde Smith, who was 54 years old.</a:t>
            </a:r>
          </a:p>
          <a:p>
            <a:pPr>
              <a:lnSpc>
                <a:spcPct val="90000"/>
              </a:lnSpc>
            </a:pPr>
            <a:endParaRPr lang="en-US" sz="1400">
              <a:ea typeface="+mn-lt"/>
              <a:cs typeface="+mn-lt"/>
            </a:endParaRPr>
          </a:p>
          <a:p>
            <a:pPr>
              <a:lnSpc>
                <a:spcPct val="90000"/>
              </a:lnSpc>
            </a:pPr>
            <a:r>
              <a:rPr lang="en-US" sz="1400">
                <a:ea typeface="+mn-lt"/>
                <a:cs typeface="+mn-lt"/>
              </a:rPr>
              <a:t>She became active in politics and served on the Maine Republican State Committee for three years.</a:t>
            </a:r>
          </a:p>
          <a:p>
            <a:pPr>
              <a:lnSpc>
                <a:spcPct val="90000"/>
              </a:lnSpc>
            </a:pPr>
            <a:endParaRPr lang="en-US" sz="1400"/>
          </a:p>
          <a:p>
            <a:pPr>
              <a:lnSpc>
                <a:spcPct val="90000"/>
              </a:lnSpc>
            </a:pPr>
            <a:r>
              <a:rPr lang="en-US" sz="1400"/>
              <a:t>When she was 39 years old, Margaret and Clyde moved to Washington DC where Clyde served in the US House of Representatives, and Margaret became his secretary.</a:t>
            </a:r>
          </a:p>
        </p:txBody>
      </p:sp>
      <p:pic>
        <p:nvPicPr>
          <p:cNvPr id="1026" name="Picture 2" descr="Margaret Chase Smith - Wikiquote">
            <a:extLst>
              <a:ext uri="{FF2B5EF4-FFF2-40B4-BE49-F238E27FC236}">
                <a16:creationId xmlns:a16="http://schemas.microsoft.com/office/drawing/2014/main" id="{251E0C1F-97FF-E06E-E7A6-D4D099CAFB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19" r="2293"/>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3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1CC72-3EAB-4F32-9550-2A8598B8541C}"/>
              </a:ext>
            </a:extLst>
          </p:cNvPr>
          <p:cNvSpPr>
            <a:spLocks noGrp="1"/>
          </p:cNvSpPr>
          <p:nvPr>
            <p:ph type="title"/>
          </p:nvPr>
        </p:nvSpPr>
        <p:spPr>
          <a:xfrm>
            <a:off x="804672" y="1290025"/>
            <a:ext cx="4475892" cy="1188720"/>
          </a:xfrm>
          <a:prstGeom prst="rect">
            <a:avLst/>
          </a:prstGeom>
          <a:solidFill>
            <a:srgbClr val="FFFFFF"/>
          </a:solidFill>
          <a:ln>
            <a:solidFill>
              <a:srgbClr val="404040"/>
            </a:solidFill>
          </a:ln>
        </p:spPr>
        <p:txBody>
          <a:bodyPr>
            <a:normAutofit fontScale="90000"/>
          </a:bodyPr>
          <a:lstStyle/>
          <a:p>
            <a:r>
              <a:rPr lang="en-US" sz="2400" dirty="0"/>
              <a:t>First woman elected to </a:t>
            </a:r>
            <a:r>
              <a:rPr lang="en-US" sz="2400"/>
              <a:t>congress from maine</a:t>
            </a:r>
          </a:p>
        </p:txBody>
      </p:sp>
      <p:sp>
        <p:nvSpPr>
          <p:cNvPr id="3" name="Content Placeholder 2">
            <a:extLst>
              <a:ext uri="{FF2B5EF4-FFF2-40B4-BE49-F238E27FC236}">
                <a16:creationId xmlns:a16="http://schemas.microsoft.com/office/drawing/2014/main" id="{180C76DB-F4DF-47A8-A341-302FB1AEC49A}"/>
              </a:ext>
            </a:extLst>
          </p:cNvPr>
          <p:cNvSpPr>
            <a:spLocks noGrp="1"/>
          </p:cNvSpPr>
          <p:nvPr>
            <p:ph idx="1"/>
          </p:nvPr>
        </p:nvSpPr>
        <p:spPr>
          <a:xfrm>
            <a:off x="627220" y="2858703"/>
            <a:ext cx="4882987" cy="3658409"/>
          </a:xfrm>
        </p:spPr>
        <p:txBody>
          <a:bodyPr vert="horz" lIns="91440" tIns="45720" rIns="91440" bIns="45720" rtlCol="0" anchor="t">
            <a:normAutofit/>
          </a:bodyPr>
          <a:lstStyle/>
          <a:p>
            <a:pPr>
              <a:lnSpc>
                <a:spcPct val="90000"/>
              </a:lnSpc>
            </a:pPr>
            <a:r>
              <a:rPr lang="en-US">
                <a:solidFill>
                  <a:srgbClr val="FFFFFF"/>
                </a:solidFill>
              </a:rPr>
              <a:t>In 1940, Clyde had a heart attack and remained ill and he asked Margaret to run for his seat in the House the following year.</a:t>
            </a:r>
          </a:p>
          <a:p>
            <a:pPr>
              <a:lnSpc>
                <a:spcPct val="90000"/>
              </a:lnSpc>
            </a:pPr>
            <a:endParaRPr lang="en-US">
              <a:solidFill>
                <a:srgbClr val="FFFFFF"/>
              </a:solidFill>
            </a:endParaRPr>
          </a:p>
          <a:p>
            <a:pPr>
              <a:lnSpc>
                <a:spcPct val="90000"/>
              </a:lnSpc>
            </a:pPr>
            <a:r>
              <a:rPr lang="en-US">
                <a:solidFill>
                  <a:srgbClr val="FFFFFF"/>
                </a:solidFill>
              </a:rPr>
              <a:t>Clyde died soon after his heart attack and a special election was held where Margaret became the</a:t>
            </a:r>
            <a:r>
              <a:rPr lang="en-US" b="1">
                <a:solidFill>
                  <a:srgbClr val="FFFFFF"/>
                </a:solidFill>
              </a:rPr>
              <a:t> first woman elected to Congress</a:t>
            </a:r>
            <a:r>
              <a:rPr lang="en-US">
                <a:solidFill>
                  <a:srgbClr val="FFFFFF"/>
                </a:solidFill>
              </a:rPr>
              <a:t> from the state of Maine</a:t>
            </a:r>
            <a:r>
              <a:rPr lang="en-US" b="1">
                <a:solidFill>
                  <a:srgbClr val="FFFFFF"/>
                </a:solidFill>
              </a:rPr>
              <a:t>.</a:t>
            </a:r>
            <a:endParaRPr lang="en-US">
              <a:solidFill>
                <a:srgbClr val="FFFFFF"/>
              </a:solidFill>
            </a:endParaRPr>
          </a:p>
          <a:p>
            <a:pPr>
              <a:lnSpc>
                <a:spcPct val="90000"/>
              </a:lnSpc>
            </a:pPr>
            <a:endParaRPr lang="en-US" dirty="0">
              <a:solidFill>
                <a:srgbClr val="FFFFFF"/>
              </a:solidFill>
            </a:endParaRPr>
          </a:p>
          <a:p>
            <a:pPr>
              <a:lnSpc>
                <a:spcPct val="90000"/>
              </a:lnSpc>
            </a:pPr>
            <a:r>
              <a:rPr lang="en-US">
                <a:solidFill>
                  <a:srgbClr val="FFFFFF"/>
                </a:solidFill>
              </a:rPr>
              <a:t>Three months later, she was elected to a full 2-yr term. </a:t>
            </a:r>
          </a:p>
          <a:p>
            <a:pPr>
              <a:lnSpc>
                <a:spcPct val="90000"/>
              </a:lnSpc>
            </a:pPr>
            <a:endParaRPr lang="en-US">
              <a:solidFill>
                <a:srgbClr val="FFFFFF"/>
              </a:solidFill>
              <a:ea typeface="+mn-lt"/>
              <a:cs typeface="+mn-lt"/>
            </a:endParaRPr>
          </a:p>
          <a:p>
            <a:pPr>
              <a:lnSpc>
                <a:spcPct val="90000"/>
              </a:lnSpc>
            </a:pPr>
            <a:endParaRPr lang="en-US">
              <a:solidFill>
                <a:srgbClr val="FFFFFF"/>
              </a:solidFill>
            </a:endParaRPr>
          </a:p>
        </p:txBody>
      </p:sp>
      <p:sp>
        <p:nvSpPr>
          <p:cNvPr id="19" name="Rectangle 18">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standing, people, couple&#10;&#10;Description automatically generated">
            <a:extLst>
              <a:ext uri="{FF2B5EF4-FFF2-40B4-BE49-F238E27FC236}">
                <a16:creationId xmlns:a16="http://schemas.microsoft.com/office/drawing/2014/main" id="{E72EBC4F-8D87-432A-88B5-CAD7C83B65E8}"/>
              </a:ext>
            </a:extLst>
          </p:cNvPr>
          <p:cNvPicPr>
            <a:picLocks noChangeAspect="1"/>
          </p:cNvPicPr>
          <p:nvPr/>
        </p:nvPicPr>
        <p:blipFill>
          <a:blip r:embed="rId3"/>
          <a:stretch>
            <a:fillRect/>
          </a:stretch>
        </p:blipFill>
        <p:spPr>
          <a:xfrm>
            <a:off x="7064692" y="1710827"/>
            <a:ext cx="4159568" cy="3119676"/>
          </a:xfrm>
          <a:prstGeom prst="rect">
            <a:avLst/>
          </a:prstGeom>
        </p:spPr>
      </p:pic>
    </p:spTree>
    <p:extLst>
      <p:ext uri="{BB962C8B-B14F-4D97-AF65-F5344CB8AC3E}">
        <p14:creationId xmlns:p14="http://schemas.microsoft.com/office/powerpoint/2010/main" val="303997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B88E9-A332-4067-A4DD-F1C0897869EF}"/>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Time to share</a:t>
            </a:r>
          </a:p>
        </p:txBody>
      </p:sp>
      <p:sp>
        <p:nvSpPr>
          <p:cNvPr id="3" name="Content Placeholder 2">
            <a:extLst>
              <a:ext uri="{FF2B5EF4-FFF2-40B4-BE49-F238E27FC236}">
                <a16:creationId xmlns:a16="http://schemas.microsoft.com/office/drawing/2014/main" id="{125D428D-48FF-4C4E-A191-169E17BFDC4D}"/>
              </a:ext>
            </a:extLst>
          </p:cNvPr>
          <p:cNvSpPr>
            <a:spLocks noGrp="1"/>
          </p:cNvSpPr>
          <p:nvPr>
            <p:ph idx="1"/>
          </p:nvPr>
        </p:nvSpPr>
        <p:spPr>
          <a:xfrm>
            <a:off x="5602133" y="1819614"/>
            <a:ext cx="5320696" cy="4053840"/>
          </a:xfrm>
        </p:spPr>
        <p:txBody>
          <a:bodyPr vert="horz" lIns="91440" tIns="45720" rIns="91440" bIns="45720" rtlCol="0" anchor="ctr">
            <a:normAutofit/>
          </a:bodyPr>
          <a:lstStyle/>
          <a:p>
            <a:r>
              <a:rPr lang="en-US"/>
              <a:t>At 43 years old, Margaret was the first woman from Maine to be elected to congress, following the death of her husband.  </a:t>
            </a:r>
          </a:p>
          <a:p>
            <a:endParaRPr lang="en-US" dirty="0"/>
          </a:p>
          <a:p>
            <a:r>
              <a:rPr lang="en-US"/>
              <a:t>Does it matter that she got elected to take her husbands role?  What do you think about this?</a:t>
            </a:r>
            <a:endParaRPr lang="en-US" dirty="0"/>
          </a:p>
          <a:p>
            <a:endParaRPr lang="en-US" dirty="0"/>
          </a:p>
          <a:p>
            <a:endParaRPr lang="en-US" dirty="0"/>
          </a:p>
        </p:txBody>
      </p:sp>
    </p:spTree>
    <p:extLst>
      <p:ext uri="{BB962C8B-B14F-4D97-AF65-F5344CB8AC3E}">
        <p14:creationId xmlns:p14="http://schemas.microsoft.com/office/powerpoint/2010/main" val="126713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11CD1-E4E5-43ED-A73D-01F5473BDABF}"/>
              </a:ext>
            </a:extLst>
          </p:cNvPr>
          <p:cNvSpPr>
            <a:spLocks noGrp="1"/>
          </p:cNvSpPr>
          <p:nvPr>
            <p:ph type="title"/>
          </p:nvPr>
        </p:nvSpPr>
        <p:spPr>
          <a:xfrm>
            <a:off x="643466" y="643467"/>
            <a:ext cx="6242719" cy="1728044"/>
          </a:xfrm>
          <a:noFill/>
          <a:ln>
            <a:solidFill>
              <a:schemeClr val="bg1"/>
            </a:solidFill>
          </a:ln>
        </p:spPr>
        <p:txBody>
          <a:bodyPr wrap="square">
            <a:normAutofit/>
          </a:bodyPr>
          <a:lstStyle/>
          <a:p>
            <a:r>
              <a:rPr lang="en-US" sz="3600">
                <a:solidFill>
                  <a:schemeClr val="bg1"/>
                </a:solidFill>
              </a:rPr>
              <a:t>Time in the house of representatives</a:t>
            </a:r>
          </a:p>
        </p:txBody>
      </p:sp>
      <p:sp>
        <p:nvSpPr>
          <p:cNvPr id="3" name="Content Placeholder 2">
            <a:extLst>
              <a:ext uri="{FF2B5EF4-FFF2-40B4-BE49-F238E27FC236}">
                <a16:creationId xmlns:a16="http://schemas.microsoft.com/office/drawing/2014/main" id="{A8AAEB59-B65F-4E03-92D9-9A227511CFB0}"/>
              </a:ext>
            </a:extLst>
          </p:cNvPr>
          <p:cNvSpPr>
            <a:spLocks noGrp="1"/>
          </p:cNvSpPr>
          <p:nvPr>
            <p:ph idx="1"/>
          </p:nvPr>
        </p:nvSpPr>
        <p:spPr>
          <a:xfrm>
            <a:off x="643467" y="2638044"/>
            <a:ext cx="6242715" cy="3415622"/>
          </a:xfrm>
        </p:spPr>
        <p:txBody>
          <a:bodyPr vert="horz" lIns="91440" tIns="45720" rIns="91440" bIns="45720" rtlCol="0" anchor="t">
            <a:normAutofit/>
          </a:bodyPr>
          <a:lstStyle/>
          <a:p>
            <a:pPr>
              <a:lnSpc>
                <a:spcPct val="90000"/>
              </a:lnSpc>
            </a:pPr>
            <a:r>
              <a:rPr lang="en-US" sz="2000">
                <a:solidFill>
                  <a:schemeClr val="bg1"/>
                </a:solidFill>
              </a:rPr>
              <a:t>Margaret had some major victories during her time as a member of the House of Representatives.  </a:t>
            </a:r>
            <a:endParaRPr lang="en-US" sz="2000" dirty="0">
              <a:solidFill>
                <a:schemeClr val="bg1"/>
              </a:solidFill>
            </a:endParaRPr>
          </a:p>
          <a:p>
            <a:pPr>
              <a:lnSpc>
                <a:spcPct val="90000"/>
              </a:lnSpc>
            </a:pPr>
            <a:endParaRPr lang="en-US" sz="2000" dirty="0">
              <a:solidFill>
                <a:schemeClr val="bg1"/>
              </a:solidFill>
            </a:endParaRPr>
          </a:p>
          <a:p>
            <a:pPr>
              <a:lnSpc>
                <a:spcPct val="90000"/>
              </a:lnSpc>
            </a:pPr>
            <a:r>
              <a:rPr lang="en-US" sz="2000">
                <a:solidFill>
                  <a:schemeClr val="bg1"/>
                </a:solidFill>
              </a:rPr>
              <a:t>Some notable wins include being the first and only civilian woman to sail on a U.S. Navy ship and being instrumental in passing the Women's Armed Services Integration Act.  </a:t>
            </a:r>
            <a:endParaRPr lang="en-US" sz="2000" dirty="0">
              <a:solidFill>
                <a:schemeClr val="bg1"/>
              </a:solidFill>
            </a:endParaRPr>
          </a:p>
          <a:p>
            <a:pPr>
              <a:lnSpc>
                <a:spcPct val="90000"/>
              </a:lnSpc>
            </a:pPr>
            <a:endParaRPr lang="en-US" sz="2000" dirty="0">
              <a:solidFill>
                <a:schemeClr val="bg1"/>
              </a:solidFill>
              <a:ea typeface="+mn-lt"/>
              <a:cs typeface="+mn-lt"/>
            </a:endParaRPr>
          </a:p>
          <a:p>
            <a:pPr>
              <a:lnSpc>
                <a:spcPct val="90000"/>
              </a:lnSpc>
            </a:pPr>
            <a:r>
              <a:rPr lang="en-US" sz="2000">
                <a:solidFill>
                  <a:schemeClr val="bg1"/>
                </a:solidFill>
              </a:rPr>
              <a:t>She earned a reputation for breaking ranks with her party. </a:t>
            </a:r>
          </a:p>
        </p:txBody>
      </p:sp>
      <p:pic>
        <p:nvPicPr>
          <p:cNvPr id="5" name="Picture 5">
            <a:extLst>
              <a:ext uri="{FF2B5EF4-FFF2-40B4-BE49-F238E27FC236}">
                <a16:creationId xmlns:a16="http://schemas.microsoft.com/office/drawing/2014/main" id="{C254A4D8-0A29-4F26-898A-470035D1BCB4}"/>
              </a:ext>
            </a:extLst>
          </p:cNvPr>
          <p:cNvPicPr>
            <a:picLocks noChangeAspect="1"/>
          </p:cNvPicPr>
          <p:nvPr/>
        </p:nvPicPr>
        <p:blipFill>
          <a:blip r:embed="rId3"/>
          <a:stretch>
            <a:fillRect/>
          </a:stretch>
        </p:blipFill>
        <p:spPr>
          <a:xfrm>
            <a:off x="8075113" y="1123367"/>
            <a:ext cx="3787035" cy="4767841"/>
          </a:xfrm>
          <a:prstGeom prst="rect">
            <a:avLst/>
          </a:prstGeom>
        </p:spPr>
      </p:pic>
    </p:spTree>
    <p:extLst>
      <p:ext uri="{BB962C8B-B14F-4D97-AF65-F5344CB8AC3E}">
        <p14:creationId xmlns:p14="http://schemas.microsoft.com/office/powerpoint/2010/main" val="121448230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TF00001246</Template>
  <TotalTime>5</TotalTime>
  <Words>1046</Words>
  <Application>Microsoft Office PowerPoint</Application>
  <PresentationFormat>Widescreen</PresentationFormat>
  <Paragraphs>119</Paragraphs>
  <Slides>18</Slides>
  <Notes>17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Gill Sans MT</vt:lpstr>
      <vt:lpstr>Parcel</vt:lpstr>
      <vt:lpstr>Margaret chase smith</vt:lpstr>
      <vt:lpstr>Would you rather...</vt:lpstr>
      <vt:lpstr>objectives</vt:lpstr>
      <vt:lpstr>The early years</vt:lpstr>
      <vt:lpstr>Time to share</vt:lpstr>
      <vt:lpstr>Working Woman</vt:lpstr>
      <vt:lpstr>First woman elected to congress from maine</vt:lpstr>
      <vt:lpstr>Time to share</vt:lpstr>
      <vt:lpstr>Time in the house of representatives</vt:lpstr>
      <vt:lpstr>First woman to serve in both the house of representatives and the senate</vt:lpstr>
      <vt:lpstr>Time in the senate</vt:lpstr>
      <vt:lpstr>Speeches of freedom: margaret chase smith</vt:lpstr>
      <vt:lpstr>Time to share</vt:lpstr>
      <vt:lpstr>The 1964 presidential campaign</vt:lpstr>
      <vt:lpstr>Time to share</vt:lpstr>
      <vt:lpstr>Which is better?</vt:lpstr>
      <vt:lpstr>Human Relations, Diversity &amp; Equity</vt:lpstr>
      <vt:lpstr>Teacher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Gomez, Julie</cp:lastModifiedBy>
  <cp:revision>512</cp:revision>
  <dcterms:created xsi:type="dcterms:W3CDTF">2021-02-08T19:46:29Z</dcterms:created>
  <dcterms:modified xsi:type="dcterms:W3CDTF">2022-07-25T19:13:49Z</dcterms:modified>
</cp:coreProperties>
</file>